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4" r:id="rId5"/>
    <p:sldId id="265" r:id="rId6"/>
    <p:sldId id="268" r:id="rId7"/>
    <p:sldId id="269" r:id="rId8"/>
    <p:sldId id="267" r:id="rId9"/>
    <p:sldId id="270" r:id="rId10"/>
    <p:sldId id="271" r:id="rId11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4" autoAdjust="0"/>
    <p:restoredTop sz="94660"/>
  </p:normalViewPr>
  <p:slideViewPr>
    <p:cSldViewPr snapToGrid="0">
      <p:cViewPr>
        <p:scale>
          <a:sx n="58" d="100"/>
          <a:sy n="58" d="100"/>
        </p:scale>
        <p:origin x="112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12BED07-6713-92AA-40AF-AE58F4F83C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5400" y="4701464"/>
            <a:ext cx="8952782" cy="1204036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9EF77-BF49-E4C1-0FC7-563354777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D5853-25AA-1C3D-EAD2-496674792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F0DAD-5850-CAAE-CD25-4D6DDDFF3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‹nr.›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4851B1-0B20-9549-0D70-886AA9D045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400" y="952500"/>
            <a:ext cx="8952781" cy="3748824"/>
          </a:xfrm>
          <a:noFill/>
        </p:spPr>
        <p:txBody>
          <a:bodyPr anchor="b">
            <a:normAutofit/>
          </a:bodyPr>
          <a:lstStyle>
            <a:lvl1pPr algn="l">
              <a:defRPr sz="3200" spc="53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45255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2C3AB-851A-0D2F-B3AE-5B161CFFC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89FD6B-3621-3904-7878-A2825C6925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08AE9-D8ED-ED5D-D7B0-A43811777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EF98B-AC81-D122-3D05-9C4E2FE42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FB543-B138-6627-3714-12105D172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949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3DE16D-F1A0-DDB5-A98C-A9055C93D9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88334" y="952499"/>
            <a:ext cx="2051165" cy="4953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8A548F-8DA7-C53C-1BFE-7C720CB20F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2500" y="952499"/>
            <a:ext cx="8235834" cy="49530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EA2C8-1C90-25D0-8B0A-30B73CFD3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FF1A4-0404-DA2D-1EA4-828091C0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57155-0F4A-F7B7-C4A8-755572E98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29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48F26-B5E3-8A90-51FC-8520D1D73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A4D95-10F3-6212-8302-5610C43E3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81BE7-A53D-441E-0393-0E59412C9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F10F0-B23F-BF4B-DB66-9BCF734DB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5DDEC-13A7-D988-D082-03076F80F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84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80CFA-45ED-71B0-EE3E-CCE6D5C19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618211"/>
            <a:ext cx="8412190" cy="3944389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7BECA-A01D-7D7A-F2A6-891EC9D22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908858"/>
            <a:ext cx="8412192" cy="676102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16478-6FAF-D420-0B87-6EABB81E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4289B-CB0D-8AFC-7C02-F755C0DCC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971E4-8A9E-2A30-D7FE-B3505124B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634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7F941-C3A7-545F-8046-C7A9AC803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D4277-CFAE-EEF6-3346-61F06D5A39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5401" y="2260121"/>
            <a:ext cx="4350026" cy="3656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543384-699D-84FC-C8B5-7BDE49BB44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46574" y="2260120"/>
            <a:ext cx="4350025" cy="365688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A49386-AFC8-03DA-4563-07B0A0119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ED60A-7704-31D9-7D4D-65C635EDF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6927DA-3B5E-13B8-0BA8-5DCFF001E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87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7B55A-280B-BDCB-F966-8578DDE7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966788"/>
            <a:ext cx="10059988" cy="105178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6EA03-7008-14AB-547B-E66EA4EC9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2018581"/>
            <a:ext cx="4350027" cy="544003"/>
          </a:xfrm>
        </p:spPr>
        <p:txBody>
          <a:bodyPr anchor="b"/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629F56-D2C8-71FE-FA59-002819D51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400" y="2774756"/>
            <a:ext cx="4350027" cy="31507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2524D2-CA8D-75F3-D089-C2F0E20D47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46572" y="2018581"/>
            <a:ext cx="4350028" cy="544003"/>
          </a:xfrm>
        </p:spPr>
        <p:txBody>
          <a:bodyPr anchor="b"/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99B0E3-5AE5-0516-27BF-9F246137FE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46572" y="2774756"/>
            <a:ext cx="4350028" cy="315079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B319A7-6048-4735-B2AC-6D6043F1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15F875-F23E-D0D2-9115-CD494FDA0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B4F88F-F488-D9D5-CF99-AA1750AAF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‹nr.›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094593-EFC2-EEEF-74CD-BD00F4132A94}"/>
              </a:ext>
            </a:extLst>
          </p:cNvPr>
          <p:cNvCxnSpPr>
            <a:cxnSpLocks/>
          </p:cNvCxnSpPr>
          <p:nvPr/>
        </p:nvCxnSpPr>
        <p:spPr>
          <a:xfrm>
            <a:off x="6657975" y="2625552"/>
            <a:ext cx="42386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851F6D-436C-FA47-8CD1-2C10E735764A}"/>
              </a:ext>
            </a:extLst>
          </p:cNvPr>
          <p:cNvCxnSpPr>
            <a:cxnSpLocks/>
          </p:cNvCxnSpPr>
          <p:nvPr/>
        </p:nvCxnSpPr>
        <p:spPr>
          <a:xfrm>
            <a:off x="1403684" y="2625552"/>
            <a:ext cx="42417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764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91B86-9261-4E82-EF65-30F78154E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3A5E84-E43B-20AE-E80D-47CB0B07B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F5797-14F1-9FEB-247C-0E325AF7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B5D7AF-1489-8F93-4828-0AE784B8B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591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6CAF1C-8901-AE05-E52C-D5B959410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CD4F90-2973-4FE2-6C2C-5C2AC5C5A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0414B-A7EC-0C14-EFD2-29C5582CC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175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378C7-A764-C5E4-A6A4-DC5B1B353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484" y="1306484"/>
            <a:ext cx="3932237" cy="2122516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FE178-4B5D-413B-6583-AB81E8D04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312026"/>
            <a:ext cx="5143500" cy="456565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B92F6D-71AB-9630-9DBE-46041C50C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06484" y="3428999"/>
            <a:ext cx="3932237" cy="2133601"/>
          </a:xfrm>
        </p:spPr>
        <p:txBody>
          <a:bodyPr anchor="b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FEAAD1-C919-6E2E-32D2-E199025FB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88B5D8-E15B-BE38-2A89-BD0F02E1A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7ECC26-B78C-4CBD-6883-97E80D3E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40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04EAA-30F7-390A-C77C-2E5BD8218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484" y="1307185"/>
            <a:ext cx="3932237" cy="2121813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3A1C34-81AC-D534-67B1-4272122893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57702" y="1307186"/>
            <a:ext cx="5038898" cy="45983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E1012D-3524-26C6-64C1-8CE6E7A9A2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06484" y="3428999"/>
            <a:ext cx="3932237" cy="2133601"/>
          </a:xfrm>
        </p:spPr>
        <p:txBody>
          <a:bodyPr anchor="b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8FA6D7-1BE0-F14D-A2F7-4836180B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56B5AC-3F20-FDC1-D579-7C4C6B4ED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074ACA-1D54-81FA-70B1-31AB3011B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35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792104-6F24-CD50-F55E-22A55084D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842963"/>
            <a:ext cx="9601200" cy="1309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1059CB-D00E-398D-E4D9-59792FC40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2262188"/>
            <a:ext cx="9601200" cy="3643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FBC38-D897-7CBE-AC89-A95A2222D7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7726" y="61991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5DBDDF98-C922-483F-97E9-3E76B0201B42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28008-2A03-D518-4A75-30816EB0D1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86625" y="6199188"/>
            <a:ext cx="34099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91D49-2BD8-1C36-B43A-CF2F917776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28107" y="6199188"/>
            <a:ext cx="619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1B8B3671-A306-4A69-8480-FA9BE839245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125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kern="1200" cap="all" spc="5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75488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94944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144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0E45B9B-5690-F156-E2ED-D88478B76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081EE3-B6BE-9584-F5AF-E5F6484DA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EE98E5-EB88-7734-52CB-9F521CC4660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3" b="10283"/>
          <a:stretch/>
        </p:blipFill>
        <p:spPr>
          <a:xfrm>
            <a:off x="1" y="10"/>
            <a:ext cx="12191998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001BACF-BCCD-901D-0A41-49BDAFD4C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7685" y="2735600"/>
            <a:ext cx="6440443" cy="2116348"/>
          </a:xfrm>
          <a:noFill/>
        </p:spPr>
        <p:txBody>
          <a:bodyPr anchor="b">
            <a:normAutofit fontScale="90000"/>
          </a:bodyPr>
          <a:lstStyle/>
          <a:p>
            <a:pPr algn="r"/>
            <a:r>
              <a:rPr lang="nl-NL" noProof="1">
                <a:solidFill>
                  <a:schemeClr val="bg1"/>
                </a:solidFill>
              </a:rPr>
              <a:t>What is the function of the Kneeling women vessels from the 18th dynasty?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1A03FE5-7938-1573-2D18-E168CC7C0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52500" y="952500"/>
            <a:ext cx="10287000" cy="4953000"/>
          </a:xfrm>
          <a:custGeom>
            <a:avLst/>
            <a:gdLst>
              <a:gd name="connsiteX0" fmla="*/ 0 w 9985794"/>
              <a:gd name="connsiteY0" fmla="*/ 0 h 4920343"/>
              <a:gd name="connsiteX1" fmla="*/ 9985794 w 9985794"/>
              <a:gd name="connsiteY1" fmla="*/ 0 h 4920343"/>
              <a:gd name="connsiteX2" fmla="*/ 9985794 w 9985794"/>
              <a:gd name="connsiteY2" fmla="*/ 4920343 h 4920343"/>
              <a:gd name="connsiteX3" fmla="*/ 0 w 9985794"/>
              <a:gd name="connsiteY3" fmla="*/ 4920343 h 4920343"/>
              <a:gd name="connsiteX4" fmla="*/ 0 w 9985794"/>
              <a:gd name="connsiteY4" fmla="*/ 4119525 h 4920343"/>
              <a:gd name="connsiteX5" fmla="*/ 4905554 w 9985794"/>
              <a:gd name="connsiteY5" fmla="*/ 4119525 h 4920343"/>
              <a:gd name="connsiteX6" fmla="*/ 4905554 w 9985794"/>
              <a:gd name="connsiteY6" fmla="*/ 1451087 h 4920343"/>
              <a:gd name="connsiteX7" fmla="*/ 0 w 9985794"/>
              <a:gd name="connsiteY7" fmla="*/ 1451087 h 4920343"/>
              <a:gd name="connsiteX0" fmla="*/ 4905554 w 9985794"/>
              <a:gd name="connsiteY0" fmla="*/ 4119525 h 4920343"/>
              <a:gd name="connsiteX1" fmla="*/ 4905554 w 9985794"/>
              <a:gd name="connsiteY1" fmla="*/ 1451087 h 4920343"/>
              <a:gd name="connsiteX2" fmla="*/ 0 w 9985794"/>
              <a:gd name="connsiteY2" fmla="*/ 1451087 h 4920343"/>
              <a:gd name="connsiteX3" fmla="*/ 0 w 9985794"/>
              <a:gd name="connsiteY3" fmla="*/ 0 h 4920343"/>
              <a:gd name="connsiteX4" fmla="*/ 9985794 w 9985794"/>
              <a:gd name="connsiteY4" fmla="*/ 0 h 4920343"/>
              <a:gd name="connsiteX5" fmla="*/ 9985794 w 9985794"/>
              <a:gd name="connsiteY5" fmla="*/ 4920343 h 4920343"/>
              <a:gd name="connsiteX6" fmla="*/ 0 w 9985794"/>
              <a:gd name="connsiteY6" fmla="*/ 4920343 h 4920343"/>
              <a:gd name="connsiteX7" fmla="*/ 0 w 9985794"/>
              <a:gd name="connsiteY7" fmla="*/ 4119525 h 4920343"/>
              <a:gd name="connsiteX8" fmla="*/ 4996994 w 9985794"/>
              <a:gd name="connsiteY8" fmla="*/ 4210965 h 4920343"/>
              <a:gd name="connsiteX0" fmla="*/ 4905554 w 9985794"/>
              <a:gd name="connsiteY0" fmla="*/ 4119525 h 4920343"/>
              <a:gd name="connsiteX1" fmla="*/ 4905554 w 9985794"/>
              <a:gd name="connsiteY1" fmla="*/ 1451087 h 4920343"/>
              <a:gd name="connsiteX2" fmla="*/ 0 w 9985794"/>
              <a:gd name="connsiteY2" fmla="*/ 1451087 h 4920343"/>
              <a:gd name="connsiteX3" fmla="*/ 0 w 9985794"/>
              <a:gd name="connsiteY3" fmla="*/ 0 h 4920343"/>
              <a:gd name="connsiteX4" fmla="*/ 9985794 w 9985794"/>
              <a:gd name="connsiteY4" fmla="*/ 0 h 4920343"/>
              <a:gd name="connsiteX5" fmla="*/ 9985794 w 9985794"/>
              <a:gd name="connsiteY5" fmla="*/ 4920343 h 4920343"/>
              <a:gd name="connsiteX6" fmla="*/ 0 w 9985794"/>
              <a:gd name="connsiteY6" fmla="*/ 4920343 h 4920343"/>
              <a:gd name="connsiteX7" fmla="*/ 0 w 9985794"/>
              <a:gd name="connsiteY7" fmla="*/ 4119525 h 4920343"/>
              <a:gd name="connsiteX0" fmla="*/ 4905554 w 9985794"/>
              <a:gd name="connsiteY0" fmla="*/ 1451087 h 4920343"/>
              <a:gd name="connsiteX1" fmla="*/ 0 w 9985794"/>
              <a:gd name="connsiteY1" fmla="*/ 1451087 h 4920343"/>
              <a:gd name="connsiteX2" fmla="*/ 0 w 9985794"/>
              <a:gd name="connsiteY2" fmla="*/ 0 h 4920343"/>
              <a:gd name="connsiteX3" fmla="*/ 9985794 w 9985794"/>
              <a:gd name="connsiteY3" fmla="*/ 0 h 4920343"/>
              <a:gd name="connsiteX4" fmla="*/ 9985794 w 9985794"/>
              <a:gd name="connsiteY4" fmla="*/ 4920343 h 4920343"/>
              <a:gd name="connsiteX5" fmla="*/ 0 w 9985794"/>
              <a:gd name="connsiteY5" fmla="*/ 4920343 h 4920343"/>
              <a:gd name="connsiteX6" fmla="*/ 0 w 9985794"/>
              <a:gd name="connsiteY6" fmla="*/ 4119525 h 4920343"/>
              <a:gd name="connsiteX0" fmla="*/ 0 w 9985794"/>
              <a:gd name="connsiteY0" fmla="*/ 1451087 h 4920343"/>
              <a:gd name="connsiteX1" fmla="*/ 0 w 9985794"/>
              <a:gd name="connsiteY1" fmla="*/ 0 h 4920343"/>
              <a:gd name="connsiteX2" fmla="*/ 9985794 w 9985794"/>
              <a:gd name="connsiteY2" fmla="*/ 0 h 4920343"/>
              <a:gd name="connsiteX3" fmla="*/ 9985794 w 9985794"/>
              <a:gd name="connsiteY3" fmla="*/ 4920343 h 4920343"/>
              <a:gd name="connsiteX4" fmla="*/ 0 w 9985794"/>
              <a:gd name="connsiteY4" fmla="*/ 4920343 h 4920343"/>
              <a:gd name="connsiteX5" fmla="*/ 0 w 9985794"/>
              <a:gd name="connsiteY5" fmla="*/ 4119525 h 49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85794" h="4920343">
                <a:moveTo>
                  <a:pt x="0" y="1451087"/>
                </a:moveTo>
                <a:lnTo>
                  <a:pt x="0" y="0"/>
                </a:lnTo>
                <a:lnTo>
                  <a:pt x="9985794" y="0"/>
                </a:lnTo>
                <a:lnTo>
                  <a:pt x="9985794" y="4920343"/>
                </a:lnTo>
                <a:lnTo>
                  <a:pt x="0" y="4920343"/>
                </a:lnTo>
                <a:lnTo>
                  <a:pt x="0" y="4119525"/>
                </a:lnTo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F9172DC-7083-FDEA-1295-CAE3B947B469}"/>
              </a:ext>
            </a:extLst>
          </p:cNvPr>
          <p:cNvSpPr txBox="1"/>
          <p:nvPr/>
        </p:nvSpPr>
        <p:spPr>
          <a:xfrm>
            <a:off x="8053577" y="5439712"/>
            <a:ext cx="3095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>
                <a:solidFill>
                  <a:schemeClr val="bg1"/>
                </a:solidFill>
                <a:latin typeface="+mj-lt"/>
              </a:rPr>
              <a:t>Kirsten Uyttersprot</a:t>
            </a:r>
          </a:p>
        </p:txBody>
      </p:sp>
    </p:spTree>
    <p:extLst>
      <p:ext uri="{BB962C8B-B14F-4D97-AF65-F5344CB8AC3E}">
        <p14:creationId xmlns:p14="http://schemas.microsoft.com/office/powerpoint/2010/main" val="568611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699CE3-5BD9-755E-D9EE-69846EEAC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700" y="23700"/>
            <a:ext cx="9601200" cy="1309687"/>
          </a:xfrm>
        </p:spPr>
        <p:txBody>
          <a:bodyPr/>
          <a:lstStyle/>
          <a:p>
            <a:r>
              <a:rPr lang="nl-NL" dirty="0" err="1"/>
              <a:t>Conclusions</a:t>
            </a:r>
            <a:r>
              <a:rPr lang="nl-NL" dirty="0"/>
              <a:t>: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DFC18C-6446-DD20-9447-DCFAFAE9BACC}"/>
              </a:ext>
            </a:extLst>
          </p:cNvPr>
          <p:cNvSpPr txBox="1"/>
          <p:nvPr/>
        </p:nvSpPr>
        <p:spPr>
          <a:xfrm>
            <a:off x="393700" y="1326243"/>
            <a:ext cx="656227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Too </a:t>
            </a:r>
            <a:r>
              <a:rPr lang="nl-NL" sz="1600" dirty="0" err="1"/>
              <a:t>little</a:t>
            </a:r>
            <a:r>
              <a:rPr lang="nl-NL" sz="1600" dirty="0"/>
              <a:t> </a:t>
            </a:r>
            <a:r>
              <a:rPr lang="nl-NL" sz="1600" dirty="0" err="1"/>
              <a:t>known</a:t>
            </a:r>
            <a:r>
              <a:rPr lang="nl-NL" sz="1600" dirty="0"/>
              <a:t> </a:t>
            </a:r>
            <a:r>
              <a:rPr lang="nl-NL" sz="1600" dirty="0" err="1"/>
              <a:t>about</a:t>
            </a:r>
            <a:r>
              <a:rPr lang="nl-NL" sz="1600" dirty="0"/>
              <a:t> </a:t>
            </a:r>
            <a:r>
              <a:rPr lang="nl-NL" sz="1600" dirty="0" err="1"/>
              <a:t>provenances</a:t>
            </a:r>
            <a:r>
              <a:rPr lang="nl-NL" sz="1600" dirty="0"/>
              <a:t> to draw concrete </a:t>
            </a:r>
            <a:r>
              <a:rPr lang="nl-NL" sz="1600" dirty="0" err="1"/>
              <a:t>conclusions</a:t>
            </a:r>
            <a:endParaRPr lang="nl-NL" sz="1600" dirty="0"/>
          </a:p>
          <a:p>
            <a:endParaRPr lang="nl-NL" sz="1600" b="1" dirty="0"/>
          </a:p>
          <a:p>
            <a:r>
              <a:rPr lang="nl-NL" sz="1600" b="1" dirty="0"/>
              <a:t>My </a:t>
            </a:r>
            <a:r>
              <a:rPr lang="nl-NL" sz="1600" b="1" dirty="0" err="1"/>
              <a:t>suggestions</a:t>
            </a:r>
            <a:r>
              <a:rPr lang="nl-NL" sz="1600" b="1" dirty="0"/>
              <a:t>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To </a:t>
            </a:r>
            <a:r>
              <a:rPr lang="nl-NL" sz="1600" dirty="0" err="1"/>
              <a:t>be</a:t>
            </a:r>
            <a:r>
              <a:rPr lang="nl-NL" sz="1600" dirty="0"/>
              <a:t> </a:t>
            </a:r>
            <a:r>
              <a:rPr lang="nl-NL" sz="1600" dirty="0" err="1"/>
              <a:t>seen</a:t>
            </a:r>
            <a:r>
              <a:rPr lang="nl-NL" sz="1600" dirty="0"/>
              <a:t> as 1 </a:t>
            </a:r>
            <a:r>
              <a:rPr lang="nl-NL" sz="1600" dirty="0" err="1"/>
              <a:t>group</a:t>
            </a:r>
            <a:r>
              <a:rPr lang="nl-NL" sz="1600" dirty="0"/>
              <a:t> of </a:t>
            </a:r>
            <a:r>
              <a:rPr lang="nl-NL" sz="1600" dirty="0" err="1"/>
              <a:t>objects</a:t>
            </a:r>
            <a:r>
              <a:rPr lang="nl-NL" sz="1600" dirty="0"/>
              <a:t>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nl-NL" sz="1600" dirty="0"/>
              <a:t>Different kinds of </a:t>
            </a:r>
            <a:r>
              <a:rPr lang="nl-NL" sz="1600" dirty="0" err="1"/>
              <a:t>objects</a:t>
            </a:r>
            <a:r>
              <a:rPr lang="nl-NL" sz="1600" dirty="0"/>
              <a:t> </a:t>
            </a:r>
            <a:r>
              <a:rPr lang="nl-NL" sz="1600" dirty="0" err="1"/>
              <a:t>with</a:t>
            </a:r>
            <a:r>
              <a:rPr lang="nl-NL" sz="1600" dirty="0"/>
              <a:t> the </a:t>
            </a:r>
            <a:r>
              <a:rPr lang="nl-NL" sz="1600" dirty="0" err="1"/>
              <a:t>women</a:t>
            </a:r>
            <a:r>
              <a:rPr lang="nl-NL" sz="1600" dirty="0"/>
              <a:t>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l-NL" sz="1600" dirty="0"/>
              <a:t>Does </a:t>
            </a:r>
            <a:r>
              <a:rPr lang="nl-NL" sz="1600" dirty="0" err="1"/>
              <a:t>not</a:t>
            </a:r>
            <a:r>
              <a:rPr lang="nl-NL" sz="1600" dirty="0"/>
              <a:t> </a:t>
            </a:r>
            <a:r>
              <a:rPr lang="nl-NL" sz="1600" dirty="0" err="1"/>
              <a:t>directly</a:t>
            </a:r>
            <a:r>
              <a:rPr lang="nl-NL" sz="1600" dirty="0"/>
              <a:t> </a:t>
            </a:r>
            <a:r>
              <a:rPr lang="nl-NL" sz="1600" dirty="0" err="1"/>
              <a:t>indicate</a:t>
            </a:r>
            <a:r>
              <a:rPr lang="nl-NL" sz="1600" dirty="0"/>
              <a:t> a different use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The </a:t>
            </a:r>
            <a:r>
              <a:rPr lang="nl-NL" sz="1600" dirty="0" err="1"/>
              <a:t>known</a:t>
            </a:r>
            <a:r>
              <a:rPr lang="nl-NL" sz="1600" dirty="0"/>
              <a:t> </a:t>
            </a:r>
            <a:r>
              <a:rPr lang="nl-NL" sz="1600" dirty="0" err="1"/>
              <a:t>provenances</a:t>
            </a:r>
            <a:r>
              <a:rPr lang="nl-NL" sz="1600" dirty="0"/>
              <a:t> </a:t>
            </a:r>
            <a:r>
              <a:rPr lang="nl-NL" sz="1600" dirty="0" err="1"/>
              <a:t>all</a:t>
            </a:r>
            <a:r>
              <a:rPr lang="nl-NL" sz="1600" dirty="0"/>
              <a:t> </a:t>
            </a:r>
            <a:r>
              <a:rPr lang="nl-NL" sz="1600" dirty="0" err="1"/>
              <a:t>come</a:t>
            </a:r>
            <a:r>
              <a:rPr lang="nl-NL" sz="1600" dirty="0"/>
              <a:t> </a:t>
            </a:r>
            <a:r>
              <a:rPr lang="nl-NL" sz="1600" dirty="0" err="1"/>
              <a:t>from</a:t>
            </a:r>
            <a:r>
              <a:rPr lang="nl-NL" sz="1600" dirty="0"/>
              <a:t> </a:t>
            </a:r>
            <a:r>
              <a:rPr lang="nl-NL" sz="1600" dirty="0" err="1"/>
              <a:t>tombs</a:t>
            </a:r>
            <a:endParaRPr lang="nl-NL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600" dirty="0" err="1"/>
              <a:t>So</a:t>
            </a:r>
            <a:r>
              <a:rPr lang="nl-NL" sz="1600" dirty="0"/>
              <a:t> </a:t>
            </a:r>
            <a:r>
              <a:rPr lang="nl-NL" sz="1600" dirty="0" err="1"/>
              <a:t>maybe</a:t>
            </a:r>
            <a:r>
              <a:rPr lang="nl-NL" sz="1600" dirty="0"/>
              <a:t> the </a:t>
            </a:r>
            <a:r>
              <a:rPr lang="nl-NL" sz="1600" dirty="0" err="1"/>
              <a:t>objects</a:t>
            </a:r>
            <a:r>
              <a:rPr lang="nl-NL" sz="1600" dirty="0"/>
              <a:t> </a:t>
            </a:r>
            <a:r>
              <a:rPr lang="nl-NL" sz="1600" dirty="0" err="1"/>
              <a:t>should</a:t>
            </a:r>
            <a:r>
              <a:rPr lang="nl-NL" sz="1600" dirty="0"/>
              <a:t> </a:t>
            </a:r>
            <a:r>
              <a:rPr lang="nl-NL" sz="1600" dirty="0" err="1"/>
              <a:t>be</a:t>
            </a:r>
            <a:r>
              <a:rPr lang="nl-NL" sz="1600" dirty="0"/>
              <a:t> </a:t>
            </a:r>
            <a:r>
              <a:rPr lang="nl-NL" sz="1600" dirty="0" err="1"/>
              <a:t>seen</a:t>
            </a:r>
            <a:r>
              <a:rPr lang="nl-NL" sz="1600" dirty="0"/>
              <a:t> in </a:t>
            </a:r>
            <a:r>
              <a:rPr lang="nl-NL" sz="1600" dirty="0" err="1"/>
              <a:t>funerary</a:t>
            </a:r>
            <a:r>
              <a:rPr lang="nl-NL" sz="1600" dirty="0"/>
              <a:t> </a:t>
            </a:r>
            <a:r>
              <a:rPr lang="nl-NL" sz="1600" dirty="0" err="1"/>
              <a:t>practices</a:t>
            </a:r>
            <a:r>
              <a:rPr lang="nl-NL" sz="1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err="1"/>
              <a:t>Position</a:t>
            </a:r>
            <a:r>
              <a:rPr lang="nl-NL" sz="1600" dirty="0"/>
              <a:t> of the </a:t>
            </a:r>
            <a:r>
              <a:rPr lang="nl-NL" sz="1600" dirty="0" err="1"/>
              <a:t>women</a:t>
            </a:r>
            <a:r>
              <a:rPr lang="nl-NL" sz="1600" dirty="0"/>
              <a:t> </a:t>
            </a:r>
            <a:r>
              <a:rPr lang="nl-NL" sz="1600" dirty="0" err="1"/>
              <a:t>can</a:t>
            </a:r>
            <a:r>
              <a:rPr lang="nl-NL" sz="1600" dirty="0"/>
              <a:t> </a:t>
            </a:r>
            <a:r>
              <a:rPr lang="nl-NL" sz="1600" dirty="0" err="1"/>
              <a:t>be</a:t>
            </a:r>
            <a:r>
              <a:rPr lang="nl-NL" sz="1600" dirty="0"/>
              <a:t> </a:t>
            </a:r>
            <a:r>
              <a:rPr lang="nl-NL" sz="1600" dirty="0" err="1"/>
              <a:t>compared</a:t>
            </a:r>
            <a:r>
              <a:rPr lang="nl-NL" sz="1600" dirty="0"/>
              <a:t> to the </a:t>
            </a:r>
            <a:r>
              <a:rPr lang="nl-NL" sz="1600" dirty="0" err="1"/>
              <a:t>mourning</a:t>
            </a:r>
            <a:r>
              <a:rPr lang="nl-NL" sz="1600" dirty="0"/>
              <a:t> Isis and </a:t>
            </a:r>
            <a:r>
              <a:rPr lang="nl-NL" sz="1600" dirty="0" err="1"/>
              <a:t>Nephthys</a:t>
            </a:r>
            <a:r>
              <a:rPr lang="nl-NL" sz="1600" dirty="0"/>
              <a:t> </a:t>
            </a:r>
            <a:r>
              <a:rPr lang="nl-NL" sz="1600" dirty="0" err="1"/>
              <a:t>figurines</a:t>
            </a:r>
            <a:endParaRPr lang="nl-NL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600" dirty="0" err="1"/>
              <a:t>Sitting</a:t>
            </a:r>
            <a:r>
              <a:rPr lang="nl-NL" sz="1600" dirty="0"/>
              <a:t> </a:t>
            </a:r>
            <a:r>
              <a:rPr lang="nl-NL" sz="1600" dirty="0" err="1"/>
              <a:t>with</a:t>
            </a:r>
            <a:r>
              <a:rPr lang="nl-NL" sz="1600" dirty="0"/>
              <a:t> their </a:t>
            </a:r>
            <a:r>
              <a:rPr lang="nl-NL" sz="1600" dirty="0" err="1"/>
              <a:t>legs</a:t>
            </a:r>
            <a:r>
              <a:rPr lang="nl-NL" sz="1600" dirty="0"/>
              <a:t> </a:t>
            </a:r>
            <a:r>
              <a:rPr lang="nl-NL" sz="1600" dirty="0" err="1"/>
              <a:t>tucked</a:t>
            </a:r>
            <a:r>
              <a:rPr lang="nl-NL" sz="1600" dirty="0"/>
              <a:t> </a:t>
            </a:r>
            <a:r>
              <a:rPr lang="nl-NL" sz="1600" dirty="0" err="1"/>
              <a:t>under</a:t>
            </a:r>
            <a:r>
              <a:rPr lang="nl-NL" sz="1600" dirty="0"/>
              <a:t> </a:t>
            </a:r>
            <a:r>
              <a:rPr lang="nl-NL" sz="1600" dirty="0" err="1"/>
              <a:t>them</a:t>
            </a:r>
            <a:r>
              <a:rPr lang="nl-NL" sz="1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err="1"/>
              <a:t>Maybe</a:t>
            </a:r>
            <a:r>
              <a:rPr lang="nl-NL" sz="1600" dirty="0"/>
              <a:t> as a </a:t>
            </a:r>
            <a:r>
              <a:rPr lang="nl-NL" sz="1600" dirty="0" err="1"/>
              <a:t>replacement</a:t>
            </a:r>
            <a:r>
              <a:rPr lang="nl-NL" sz="1600" dirty="0"/>
              <a:t> of the Hathor and Isis </a:t>
            </a:r>
            <a:r>
              <a:rPr lang="nl-NL" sz="1600" dirty="0" err="1"/>
              <a:t>vessels</a:t>
            </a:r>
            <a:r>
              <a:rPr lang="nl-NL" sz="1600" dirty="0"/>
              <a:t> </a:t>
            </a:r>
            <a:r>
              <a:rPr lang="nl-NL" sz="1600" dirty="0" err="1"/>
              <a:t>used</a:t>
            </a:r>
            <a:r>
              <a:rPr lang="nl-NL" sz="1600" dirty="0"/>
              <a:t> for </a:t>
            </a:r>
            <a:r>
              <a:rPr lang="nl-NL" sz="1600" dirty="0" err="1"/>
              <a:t>milk</a:t>
            </a:r>
            <a:r>
              <a:rPr lang="nl-NL" sz="1600" dirty="0"/>
              <a:t> </a:t>
            </a:r>
            <a:r>
              <a:rPr lang="nl-NL" sz="1600" dirty="0" err="1"/>
              <a:t>libations</a:t>
            </a:r>
            <a:r>
              <a:rPr lang="nl-NL" sz="1600" dirty="0"/>
              <a:t> in </a:t>
            </a:r>
            <a:r>
              <a:rPr lang="nl-NL" sz="1600" dirty="0" err="1"/>
              <a:t>funerary</a:t>
            </a:r>
            <a:r>
              <a:rPr lang="nl-NL" sz="1600" dirty="0"/>
              <a:t> </a:t>
            </a:r>
            <a:r>
              <a:rPr lang="nl-NL" sz="1600" dirty="0" err="1"/>
              <a:t>practices</a:t>
            </a:r>
            <a:r>
              <a:rPr lang="nl-NL" sz="1600" dirty="0"/>
              <a:t> </a:t>
            </a:r>
            <a:r>
              <a:rPr lang="nl-NL" sz="1600" dirty="0" err="1"/>
              <a:t>that</a:t>
            </a:r>
            <a:r>
              <a:rPr lang="nl-NL" sz="1600" dirty="0"/>
              <a:t> </a:t>
            </a:r>
            <a:r>
              <a:rPr lang="nl-NL" sz="1600" dirty="0" err="1"/>
              <a:t>dissappear</a:t>
            </a:r>
            <a:r>
              <a:rPr lang="nl-NL" sz="1600" dirty="0"/>
              <a:t> in the 18th </a:t>
            </a:r>
            <a:r>
              <a:rPr lang="nl-NL" sz="1600" dirty="0" err="1"/>
              <a:t>Dynasty</a:t>
            </a:r>
            <a:r>
              <a:rPr lang="nl-NL" sz="1600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600" dirty="0"/>
              <a:t>The </a:t>
            </a:r>
            <a:r>
              <a:rPr lang="nl-NL" sz="1600" dirty="0" err="1"/>
              <a:t>kneeling</a:t>
            </a:r>
            <a:r>
              <a:rPr lang="nl-NL" sz="1600" dirty="0"/>
              <a:t> </a:t>
            </a:r>
            <a:r>
              <a:rPr lang="nl-NL" sz="1600" dirty="0" err="1"/>
              <a:t>woman</a:t>
            </a:r>
            <a:r>
              <a:rPr lang="nl-NL" sz="1600" dirty="0"/>
              <a:t> </a:t>
            </a:r>
            <a:r>
              <a:rPr lang="nl-NL" sz="1600" dirty="0" err="1"/>
              <a:t>vessels</a:t>
            </a:r>
            <a:r>
              <a:rPr lang="nl-NL" sz="1600" dirty="0"/>
              <a:t> are </a:t>
            </a:r>
            <a:r>
              <a:rPr lang="nl-NL" sz="1600" dirty="0" err="1"/>
              <a:t>assigned</a:t>
            </a:r>
            <a:r>
              <a:rPr lang="nl-NL" sz="1600" dirty="0"/>
              <a:t> to the 18th </a:t>
            </a:r>
            <a:r>
              <a:rPr lang="nl-NL" sz="1600" dirty="0" err="1"/>
              <a:t>Dynasty</a:t>
            </a:r>
            <a:r>
              <a:rPr lang="nl-NL" sz="1600" dirty="0"/>
              <a:t> 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F7BFB62D-9301-B94B-1B35-7CDAF55F0403}"/>
              </a:ext>
            </a:extLst>
          </p:cNvPr>
          <p:cNvSpPr/>
          <p:nvPr/>
        </p:nvSpPr>
        <p:spPr>
          <a:xfrm>
            <a:off x="0" y="5886903"/>
            <a:ext cx="12192000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9FC920E-C4F1-E3E4-FCC8-18AF9EE8E5F7}"/>
              </a:ext>
            </a:extLst>
          </p:cNvPr>
          <p:cNvSpPr txBox="1"/>
          <p:nvPr/>
        </p:nvSpPr>
        <p:spPr>
          <a:xfrm>
            <a:off x="1920757" y="5886903"/>
            <a:ext cx="10118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The </a:t>
            </a:r>
            <a:r>
              <a:rPr lang="nl-NL" sz="24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kneeling</a:t>
            </a:r>
            <a:r>
              <a:rPr lang="nl-NL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nl-NL" sz="24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woman</a:t>
            </a:r>
            <a:r>
              <a:rPr lang="nl-NL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nl-NL" sz="24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vessels</a:t>
            </a:r>
            <a:r>
              <a:rPr lang="nl-NL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have </a:t>
            </a:r>
            <a:r>
              <a:rPr lang="nl-NL" sz="24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replaced</a:t>
            </a:r>
            <a:r>
              <a:rPr lang="nl-NL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the Hathor or Isis </a:t>
            </a:r>
            <a:r>
              <a:rPr lang="nl-NL" sz="24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milk</a:t>
            </a:r>
            <a:r>
              <a:rPr lang="nl-NL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nl-NL" sz="24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libation</a:t>
            </a:r>
            <a:r>
              <a:rPr lang="nl-NL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nl-NL" sz="24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vases</a:t>
            </a:r>
            <a:r>
              <a:rPr lang="nl-NL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in the 18th </a:t>
            </a:r>
            <a:r>
              <a:rPr lang="nl-NL" sz="24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dynasty</a:t>
            </a:r>
            <a:r>
              <a:rPr lang="nl-NL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pic>
        <p:nvPicPr>
          <p:cNvPr id="7" name="Afbeelding 6" descr="Afbeelding met vaas, pot, Artefact, aardewerk&#10;&#10;Automatisch gegenereerde beschrijving">
            <a:extLst>
              <a:ext uri="{FF2B5EF4-FFF2-40B4-BE49-F238E27FC236}">
                <a16:creationId xmlns:a16="http://schemas.microsoft.com/office/drawing/2014/main" id="{F11F649C-6C43-16E7-62F4-3E9952738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7" t="7679" r="16509" b="6250"/>
          <a:stretch/>
        </p:blipFill>
        <p:spPr>
          <a:xfrm>
            <a:off x="9533046" y="403554"/>
            <a:ext cx="2363656" cy="4669189"/>
          </a:xfrm>
          <a:prstGeom prst="rect">
            <a:avLst/>
          </a:prstGeom>
        </p:spPr>
      </p:pic>
      <p:pic>
        <p:nvPicPr>
          <p:cNvPr id="9" name="Afbeelding 8" descr="Afbeelding met standbeeld, speelgoed, Artefact, beeldje&#10;&#10;Automatisch gegenereerde beschrijving">
            <a:extLst>
              <a:ext uri="{FF2B5EF4-FFF2-40B4-BE49-F238E27FC236}">
                <a16:creationId xmlns:a16="http://schemas.microsoft.com/office/drawing/2014/main" id="{C83341AE-AA80-8A02-E8EE-A4BD94C070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8" t="9939" r="21453" b="9587"/>
          <a:stretch/>
        </p:blipFill>
        <p:spPr>
          <a:xfrm>
            <a:off x="7239096" y="403554"/>
            <a:ext cx="2010825" cy="4669189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DC963B2D-4D1B-AEDE-3C2F-2AD09F07B285}"/>
              </a:ext>
            </a:extLst>
          </p:cNvPr>
          <p:cNvSpPr txBox="1"/>
          <p:nvPr/>
        </p:nvSpPr>
        <p:spPr>
          <a:xfrm>
            <a:off x="7116417" y="5127172"/>
            <a:ext cx="213350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 err="1">
                <a:solidFill>
                  <a:schemeClr val="bg2">
                    <a:lumMod val="50000"/>
                  </a:schemeClr>
                </a:solidFill>
              </a:rPr>
              <a:t>Mourning</a:t>
            </a:r>
            <a:r>
              <a:rPr lang="nl-NL" sz="105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nl-NL" sz="1050" dirty="0" err="1">
                <a:solidFill>
                  <a:schemeClr val="bg2">
                    <a:lumMod val="50000"/>
                  </a:schemeClr>
                </a:solidFill>
              </a:rPr>
              <a:t>Nephthys</a:t>
            </a:r>
            <a:r>
              <a:rPr lang="nl-NL" sz="1050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en-US" sz="1050" dirty="0">
                <a:solidFill>
                  <a:schemeClr val="bg2">
                    <a:lumMod val="50000"/>
                  </a:schemeClr>
                </a:solidFill>
              </a:rPr>
              <a:t>Metropolitan Museum of Art, New York (12.182.23a)</a:t>
            </a:r>
            <a:endParaRPr lang="nl-NL" sz="105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AF9A434A-DE9E-B79A-448B-9EBE5A336E00}"/>
              </a:ext>
            </a:extLst>
          </p:cNvPr>
          <p:cNvSpPr txBox="1"/>
          <p:nvPr/>
        </p:nvSpPr>
        <p:spPr>
          <a:xfrm>
            <a:off x="9664796" y="5117562"/>
            <a:ext cx="213350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050" dirty="0">
                <a:solidFill>
                  <a:schemeClr val="bg2">
                    <a:lumMod val="50000"/>
                  </a:schemeClr>
                </a:solidFill>
              </a:rPr>
              <a:t>Hathor </a:t>
            </a:r>
            <a:r>
              <a:rPr lang="nl-BE" sz="1050" dirty="0" err="1">
                <a:solidFill>
                  <a:schemeClr val="bg2">
                    <a:lumMod val="50000"/>
                  </a:schemeClr>
                </a:solidFill>
              </a:rPr>
              <a:t>Vase</a:t>
            </a:r>
            <a:r>
              <a:rPr lang="nl-BE" sz="1050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en-US" sz="1050" dirty="0">
                <a:solidFill>
                  <a:schemeClr val="bg2">
                    <a:lumMod val="50000"/>
                  </a:schemeClr>
                </a:solidFill>
              </a:rPr>
              <a:t>Brooklyn Museum, New York (14.642)</a:t>
            </a:r>
            <a:endParaRPr lang="nl-NL" sz="105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39FAEF69-A70A-C492-D96D-CCFCAB6907A3}"/>
              </a:ext>
            </a:extLst>
          </p:cNvPr>
          <p:cNvSpPr txBox="1"/>
          <p:nvPr/>
        </p:nvSpPr>
        <p:spPr>
          <a:xfrm>
            <a:off x="152399" y="5886903"/>
            <a:ext cx="2558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Conclusion</a:t>
            </a:r>
            <a:r>
              <a:rPr lang="nl-NL" sz="2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: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563124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DE57D7-DB84-8290-3735-687489901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50" y="205258"/>
            <a:ext cx="10383253" cy="1309687"/>
          </a:xfrm>
        </p:spPr>
        <p:txBody>
          <a:bodyPr>
            <a:normAutofit/>
          </a:bodyPr>
          <a:lstStyle/>
          <a:p>
            <a:r>
              <a:rPr lang="nl-NL" sz="3600" dirty="0" err="1"/>
              <a:t>Breastmilk</a:t>
            </a:r>
            <a:r>
              <a:rPr lang="nl-NL" sz="3600" dirty="0"/>
              <a:t> as a </a:t>
            </a:r>
            <a:r>
              <a:rPr lang="nl-NL" sz="3600" dirty="0" err="1"/>
              <a:t>medicine</a:t>
            </a:r>
            <a:endParaRPr lang="nl-NL" sz="36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071DF10-49C3-D70B-AF54-00D510E629B7}"/>
              </a:ext>
            </a:extLst>
          </p:cNvPr>
          <p:cNvSpPr txBox="1"/>
          <p:nvPr/>
        </p:nvSpPr>
        <p:spPr>
          <a:xfrm>
            <a:off x="692258" y="1619653"/>
            <a:ext cx="637496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latin typeface="Bembo" panose="02020502050201020203" pitchFamily="18" charset="0"/>
              </a:rPr>
              <a:t>Most </a:t>
            </a:r>
            <a:r>
              <a:rPr lang="nl-NL" sz="2400" dirty="0" err="1">
                <a:latin typeface="Bembo" panose="02020502050201020203" pitchFamily="18" charset="0"/>
              </a:rPr>
              <a:t>commonly</a:t>
            </a:r>
            <a:r>
              <a:rPr lang="nl-NL" sz="2400" dirty="0">
                <a:latin typeface="Bembo" panose="02020502050201020203" pitchFamily="18" charset="0"/>
              </a:rPr>
              <a:t> </a:t>
            </a:r>
            <a:r>
              <a:rPr lang="nl-NL" sz="2400" dirty="0" err="1">
                <a:latin typeface="Bembo" panose="02020502050201020203" pitchFamily="18" charset="0"/>
              </a:rPr>
              <a:t>used</a:t>
            </a:r>
            <a:r>
              <a:rPr lang="nl-NL" sz="2400" dirty="0">
                <a:latin typeface="Bembo" panose="02020502050201020203" pitchFamily="18" charset="0"/>
              </a:rPr>
              <a:t> for: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2400" dirty="0" err="1">
                <a:latin typeface="Bembo" panose="02020502050201020203" pitchFamily="18" charset="0"/>
              </a:rPr>
              <a:t>Burn</a:t>
            </a:r>
            <a:r>
              <a:rPr lang="nl-NL" sz="2400" dirty="0">
                <a:latin typeface="Bembo" panose="02020502050201020203" pitchFamily="18" charset="0"/>
              </a:rPr>
              <a:t> </a:t>
            </a:r>
            <a:r>
              <a:rPr lang="nl-NL" sz="2400" dirty="0" err="1">
                <a:latin typeface="Bembo" panose="02020502050201020203" pitchFamily="18" charset="0"/>
              </a:rPr>
              <a:t>wounds</a:t>
            </a:r>
            <a:endParaRPr lang="nl-NL" sz="2400" dirty="0">
              <a:latin typeface="Bembo" panose="020205020502010202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2400" dirty="0">
                <a:latin typeface="Bembo" panose="02020502050201020203" pitchFamily="18" charset="0"/>
              </a:rPr>
              <a:t>Eye </a:t>
            </a:r>
            <a:r>
              <a:rPr lang="nl-NL" sz="2400" dirty="0" err="1">
                <a:latin typeface="Bembo" panose="02020502050201020203" pitchFamily="18" charset="0"/>
              </a:rPr>
              <a:t>diseases</a:t>
            </a:r>
            <a:endParaRPr lang="nl-NL" sz="2400" dirty="0">
              <a:latin typeface="Bembo" panose="020205020502010202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2400" dirty="0">
                <a:latin typeface="Bembo" panose="02020502050201020203" pitchFamily="18" charset="0"/>
              </a:rPr>
              <a:t>Other remedies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latin typeface="Bembo" panose="02020502050201020203" pitchFamily="18" charset="0"/>
              </a:rPr>
              <a:t>Information </a:t>
            </a:r>
            <a:r>
              <a:rPr lang="nl-NL" sz="2400" dirty="0" err="1">
                <a:latin typeface="Bembo" panose="02020502050201020203" pitchFamily="18" charset="0"/>
              </a:rPr>
              <a:t>from</a:t>
            </a:r>
            <a:r>
              <a:rPr lang="nl-NL" sz="2400" dirty="0">
                <a:latin typeface="Bembo" panose="02020502050201020203" pitchFamily="18" charset="0"/>
              </a:rPr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2400" dirty="0">
                <a:latin typeface="Bembo" panose="02020502050201020203" pitchFamily="18" charset="0"/>
              </a:rPr>
              <a:t>Papyri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l-NL" sz="2400" i="1" dirty="0">
                <a:latin typeface="Bembo" panose="02020502050201020203" pitchFamily="18" charset="0"/>
              </a:rPr>
              <a:t>London </a:t>
            </a:r>
            <a:r>
              <a:rPr lang="nl-NL" sz="2400" i="1" dirty="0" err="1">
                <a:latin typeface="Bembo" panose="02020502050201020203" pitchFamily="18" charset="0"/>
              </a:rPr>
              <a:t>Medical</a:t>
            </a:r>
            <a:r>
              <a:rPr lang="nl-NL" sz="2400" i="1" dirty="0">
                <a:latin typeface="Bembo" panose="02020502050201020203" pitchFamily="18" charset="0"/>
              </a:rPr>
              <a:t> Papyrus </a:t>
            </a:r>
            <a:r>
              <a:rPr lang="nl-NL" sz="2400" dirty="0">
                <a:latin typeface="Bembo" panose="02020502050201020203" pitchFamily="18" charset="0"/>
              </a:rPr>
              <a:t>(BM EA 10059) for </a:t>
            </a:r>
            <a:r>
              <a:rPr lang="nl-NL" sz="2400" dirty="0" err="1">
                <a:latin typeface="Bembo" panose="02020502050201020203" pitchFamily="18" charset="0"/>
              </a:rPr>
              <a:t>burns</a:t>
            </a:r>
            <a:r>
              <a:rPr lang="nl-NL" sz="2400" dirty="0">
                <a:latin typeface="Bembo" panose="02020502050201020203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latin typeface="Bembo" panose="02020502050201020203" pitchFamily="18" charset="0"/>
              </a:rPr>
              <a:t>Each </a:t>
            </a:r>
            <a:r>
              <a:rPr lang="nl-NL" sz="2400" dirty="0" err="1">
                <a:latin typeface="Bembo" panose="02020502050201020203" pitchFamily="18" charset="0"/>
              </a:rPr>
              <a:t>remedy</a:t>
            </a:r>
            <a:r>
              <a:rPr lang="nl-NL" sz="2400" dirty="0">
                <a:latin typeface="Bembo" panose="02020502050201020203" pitchFamily="18" charset="0"/>
              </a:rPr>
              <a:t> </a:t>
            </a:r>
            <a:r>
              <a:rPr lang="nl-NL" sz="2400" dirty="0" err="1">
                <a:latin typeface="Bembo" panose="02020502050201020203" pitchFamily="18" charset="0"/>
              </a:rPr>
              <a:t>requires</a:t>
            </a:r>
            <a:r>
              <a:rPr lang="nl-NL" sz="2400" dirty="0">
                <a:latin typeface="Bembo" panose="02020502050201020203" pitchFamily="18" charset="0"/>
              </a:rPr>
              <a:t> </a:t>
            </a:r>
            <a:r>
              <a:rPr lang="nl-NL" sz="2400" dirty="0" err="1">
                <a:latin typeface="Bembo" panose="02020502050201020203" pitchFamily="18" charset="0"/>
              </a:rPr>
              <a:t>milk</a:t>
            </a:r>
            <a:r>
              <a:rPr lang="nl-NL" sz="2400" dirty="0">
                <a:latin typeface="Bembo" panose="02020502050201020203" pitchFamily="18" charset="0"/>
              </a:rPr>
              <a:t> </a:t>
            </a:r>
            <a:r>
              <a:rPr lang="nl-NL" sz="2400" dirty="0" err="1">
                <a:latin typeface="Bembo" panose="02020502050201020203" pitchFamily="18" charset="0"/>
              </a:rPr>
              <a:t>from</a:t>
            </a:r>
            <a:r>
              <a:rPr lang="nl-NL" sz="2400" dirty="0">
                <a:latin typeface="Bembo" panose="02020502050201020203" pitchFamily="18" charset="0"/>
              </a:rPr>
              <a:t> a </a:t>
            </a:r>
            <a:r>
              <a:rPr lang="nl-NL" sz="2400" dirty="0" err="1">
                <a:latin typeface="Bembo" panose="02020502050201020203" pitchFamily="18" charset="0"/>
              </a:rPr>
              <a:t>woman</a:t>
            </a:r>
            <a:r>
              <a:rPr lang="nl-NL" sz="2400" dirty="0">
                <a:latin typeface="Bembo" panose="02020502050201020203" pitchFamily="18" charset="0"/>
              </a:rPr>
              <a:t> who gave </a:t>
            </a:r>
            <a:r>
              <a:rPr lang="nl-NL" sz="2400" dirty="0" err="1">
                <a:latin typeface="Bembo" panose="02020502050201020203" pitchFamily="18" charset="0"/>
              </a:rPr>
              <a:t>birth</a:t>
            </a:r>
            <a:r>
              <a:rPr lang="nl-NL" sz="2400" dirty="0">
                <a:latin typeface="Bembo" panose="02020502050201020203" pitchFamily="18" charset="0"/>
              </a:rPr>
              <a:t> to a son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2400" dirty="0">
                <a:latin typeface="Bembo" panose="02020502050201020203" pitchFamily="18" charset="0"/>
              </a:rPr>
              <a:t>As a </a:t>
            </a:r>
            <a:r>
              <a:rPr lang="nl-NL" sz="2400" noProof="1">
                <a:latin typeface="Bembo" panose="02020502050201020203" pitchFamily="18" charset="0"/>
              </a:rPr>
              <a:t>reference</a:t>
            </a:r>
            <a:r>
              <a:rPr lang="nl-NL" sz="2400" dirty="0">
                <a:latin typeface="Bembo" panose="02020502050201020203" pitchFamily="18" charset="0"/>
              </a:rPr>
              <a:t> to Isis and her son Horus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2400" dirty="0" err="1">
                <a:latin typeface="Bembo" panose="02020502050201020203" pitchFamily="18" charset="0"/>
              </a:rPr>
              <a:t>Gives</a:t>
            </a:r>
            <a:r>
              <a:rPr lang="nl-NL" sz="2400" dirty="0">
                <a:latin typeface="Bembo" panose="02020502050201020203" pitchFamily="18" charset="0"/>
              </a:rPr>
              <a:t> the </a:t>
            </a:r>
            <a:r>
              <a:rPr lang="nl-NL" sz="2400" dirty="0" err="1">
                <a:latin typeface="Bembo" panose="02020502050201020203" pitchFamily="18" charset="0"/>
              </a:rPr>
              <a:t>milk</a:t>
            </a:r>
            <a:r>
              <a:rPr lang="nl-NL" sz="2400" dirty="0">
                <a:latin typeface="Bembo" panose="02020502050201020203" pitchFamily="18" charset="0"/>
              </a:rPr>
              <a:t> a </a:t>
            </a:r>
            <a:r>
              <a:rPr lang="nl-NL" sz="2400" dirty="0" err="1">
                <a:latin typeface="Bembo" panose="02020502050201020203" pitchFamily="18" charset="0"/>
              </a:rPr>
              <a:t>magical</a:t>
            </a:r>
            <a:r>
              <a:rPr lang="nl-NL" sz="2400" dirty="0">
                <a:latin typeface="Bembo" panose="02020502050201020203" pitchFamily="18" charset="0"/>
              </a:rPr>
              <a:t> aspect  </a:t>
            </a:r>
            <a:endParaRPr lang="nl-NL" sz="2400" i="1" dirty="0">
              <a:latin typeface="Bembo" panose="02020502050201020203" pitchFamily="18" charset="0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4D2579F5-D97E-F0DF-7585-8389D5F61E33}"/>
              </a:ext>
            </a:extLst>
          </p:cNvPr>
          <p:cNvSpPr/>
          <p:nvPr/>
        </p:nvSpPr>
        <p:spPr>
          <a:xfrm>
            <a:off x="7423688" y="1514945"/>
            <a:ext cx="4556501" cy="480690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EBCEF3E-C086-BF98-EB89-7E7C4BA997E9}"/>
              </a:ext>
            </a:extLst>
          </p:cNvPr>
          <p:cNvSpPr txBox="1"/>
          <p:nvPr/>
        </p:nvSpPr>
        <p:spPr>
          <a:xfrm>
            <a:off x="7663911" y="1742763"/>
            <a:ext cx="3955660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i="1" dirty="0">
                <a:solidFill>
                  <a:schemeClr val="bg1"/>
                </a:solidFill>
              </a:rPr>
              <a:t>“To be placed on your body, that your vessels be sound. I cause the fire that assailed you to retreat. Words to be spoken over the </a:t>
            </a:r>
            <a:r>
              <a:rPr lang="en-US" sz="1900" i="1" dirty="0" err="1">
                <a:solidFill>
                  <a:schemeClr val="bg1"/>
                </a:solidFill>
                <a:latin typeface="Trlit_CG Times" panose="020B0500000000000000" pitchFamily="34" charset="0"/>
              </a:rPr>
              <a:t>aAgypt</a:t>
            </a:r>
            <a:r>
              <a:rPr lang="en-US" sz="1900" i="1" dirty="0">
                <a:solidFill>
                  <a:schemeClr val="bg1"/>
                </a:solidFill>
                <a:latin typeface="Trlit_CG Times" panose="020B0500000000000000" pitchFamily="34" charset="0"/>
              </a:rPr>
              <a:t> - </a:t>
            </a:r>
            <a:r>
              <a:rPr lang="en-US" sz="1900" i="1" dirty="0">
                <a:solidFill>
                  <a:schemeClr val="bg1"/>
                </a:solidFill>
              </a:rPr>
              <a:t>parts of the acacia, bran, rhizomes of Cyperus esculentus, cooked, carob fruit (?), cooked, excrement, cooked, made into ⟨one⟩ mass, mixed with the milk of a woman who has given birth to a boy, and placed on the wound, to make it well. You are to tie it with a leaf of the </a:t>
            </a:r>
            <a:r>
              <a:rPr lang="en-US" sz="1900" i="1" dirty="0" err="1">
                <a:solidFill>
                  <a:schemeClr val="bg1"/>
                </a:solidFill>
              </a:rPr>
              <a:t>rizinus</a:t>
            </a:r>
            <a:r>
              <a:rPr lang="en-US" sz="1900" i="1" dirty="0">
                <a:solidFill>
                  <a:schemeClr val="bg1"/>
                </a:solidFill>
              </a:rPr>
              <a:t> plant”</a:t>
            </a:r>
            <a:endParaRPr lang="nl-NL" sz="1900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878E4F8-5946-4951-EBD9-09688807633C}"/>
              </a:ext>
            </a:extLst>
          </p:cNvPr>
          <p:cNvSpPr txBox="1"/>
          <p:nvPr/>
        </p:nvSpPr>
        <p:spPr>
          <a:xfrm>
            <a:off x="7489932" y="5863955"/>
            <a:ext cx="44240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>
                <a:solidFill>
                  <a:schemeClr val="bg1"/>
                </a:solidFill>
                <a:effectLst/>
                <a:latin typeface="Bembo" panose="02020502050201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Leitz, C. </a:t>
            </a:r>
            <a:r>
              <a:rPr lang="nl-NL" sz="1100" i="1" dirty="0" err="1">
                <a:solidFill>
                  <a:schemeClr val="bg1"/>
                </a:solidFill>
                <a:effectLst/>
                <a:latin typeface="Bembo" panose="02020502050201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Magical</a:t>
            </a:r>
            <a:r>
              <a:rPr lang="nl-NL" sz="1100" i="1" dirty="0">
                <a:solidFill>
                  <a:schemeClr val="bg1"/>
                </a:solidFill>
                <a:effectLst/>
                <a:latin typeface="Bembo" panose="02020502050201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nl-NL" sz="1100" i="1" dirty="0" err="1">
                <a:solidFill>
                  <a:schemeClr val="bg1"/>
                </a:solidFill>
                <a:effectLst/>
                <a:latin typeface="Bembo" panose="02020502050201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Medical</a:t>
            </a:r>
            <a:r>
              <a:rPr lang="nl-NL" sz="1100" i="1" dirty="0">
                <a:solidFill>
                  <a:schemeClr val="bg1"/>
                </a:solidFill>
                <a:effectLst/>
                <a:latin typeface="Bembo" panose="02020502050201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Papyri of the New </a:t>
            </a:r>
            <a:r>
              <a:rPr lang="nl-NL" sz="1100" i="1" dirty="0" err="1">
                <a:solidFill>
                  <a:schemeClr val="bg1"/>
                </a:solidFill>
                <a:effectLst/>
                <a:latin typeface="Bembo" panose="02020502050201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Kingdom</a:t>
            </a:r>
            <a:r>
              <a:rPr lang="nl-NL" sz="1100" dirty="0">
                <a:solidFill>
                  <a:schemeClr val="bg1"/>
                </a:solidFill>
                <a:effectLst/>
                <a:latin typeface="Bembo" panose="02020502050201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nl-NL" sz="1100" dirty="0" err="1">
                <a:solidFill>
                  <a:schemeClr val="bg1"/>
                </a:solidFill>
                <a:effectLst/>
                <a:latin typeface="Bembo" panose="02020502050201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Hieratic</a:t>
            </a:r>
            <a:r>
              <a:rPr lang="nl-NL" sz="1100" dirty="0">
                <a:solidFill>
                  <a:schemeClr val="bg1"/>
                </a:solidFill>
                <a:effectLst/>
                <a:latin typeface="Bembo" panose="02020502050201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Papyri in the British Museum 7 (London: British Museum </a:t>
            </a:r>
            <a:r>
              <a:rPr lang="nl-NL" sz="1100" dirty="0" err="1">
                <a:solidFill>
                  <a:schemeClr val="bg1"/>
                </a:solidFill>
                <a:effectLst/>
                <a:latin typeface="Bembo" panose="02020502050201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press</a:t>
            </a:r>
            <a:r>
              <a:rPr lang="nl-NL" sz="1100" dirty="0">
                <a:solidFill>
                  <a:schemeClr val="bg1"/>
                </a:solidFill>
                <a:effectLst/>
                <a:latin typeface="Bembo" panose="02020502050201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1999), </a:t>
            </a:r>
            <a:r>
              <a:rPr lang="nl-NL" sz="1100" dirty="0">
                <a:solidFill>
                  <a:schemeClr val="bg1"/>
                </a:solidFill>
                <a:effectLst/>
                <a:latin typeface="Bembo" panose="02020502050201020203" pitchFamily="18" charset="0"/>
                <a:ea typeface="Calibri" panose="020F0502020204030204" pitchFamily="34" charset="0"/>
              </a:rPr>
              <a:t>72</a:t>
            </a:r>
            <a:r>
              <a:rPr lang="nl-NL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nl-NL" sz="1100" dirty="0"/>
          </a:p>
        </p:txBody>
      </p:sp>
    </p:spTree>
    <p:extLst>
      <p:ext uri="{BB962C8B-B14F-4D97-AF65-F5344CB8AC3E}">
        <p14:creationId xmlns:p14="http://schemas.microsoft.com/office/powerpoint/2010/main" val="269468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29FD9E-808A-1A17-7F2B-756C3FCE7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360" y="385763"/>
            <a:ext cx="11532359" cy="1309687"/>
          </a:xfrm>
        </p:spPr>
        <p:txBody>
          <a:bodyPr>
            <a:normAutofit/>
          </a:bodyPr>
          <a:lstStyle/>
          <a:p>
            <a:r>
              <a:rPr lang="nl-NL" sz="2400" dirty="0"/>
              <a:t>Different kinds of the </a:t>
            </a:r>
            <a:r>
              <a:rPr lang="nl-NL" sz="2400" dirty="0" err="1"/>
              <a:t>kneeling</a:t>
            </a:r>
            <a:r>
              <a:rPr lang="nl-NL" sz="2400" dirty="0"/>
              <a:t> </a:t>
            </a:r>
            <a:r>
              <a:rPr lang="nl-NL" sz="2400" dirty="0" err="1"/>
              <a:t>woman</a:t>
            </a:r>
            <a:r>
              <a:rPr lang="nl-NL" sz="2400" dirty="0"/>
              <a:t> </a:t>
            </a:r>
            <a:r>
              <a:rPr lang="nl-NL" sz="2400" dirty="0" err="1"/>
              <a:t>vessels</a:t>
            </a:r>
            <a:r>
              <a:rPr lang="nl-NL" sz="2400" dirty="0"/>
              <a:t>:</a:t>
            </a: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B0DC6098-4FA3-DA34-D4C1-3C1F5CC895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633325"/>
              </p:ext>
            </p:extLst>
          </p:nvPr>
        </p:nvGraphicFramePr>
        <p:xfrm>
          <a:off x="982208" y="1695450"/>
          <a:ext cx="10227584" cy="4608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6896">
                  <a:extLst>
                    <a:ext uri="{9D8B030D-6E8A-4147-A177-3AD203B41FA5}">
                      <a16:colId xmlns:a16="http://schemas.microsoft.com/office/drawing/2014/main" val="2379398220"/>
                    </a:ext>
                  </a:extLst>
                </a:gridCol>
                <a:gridCol w="2556896">
                  <a:extLst>
                    <a:ext uri="{9D8B030D-6E8A-4147-A177-3AD203B41FA5}">
                      <a16:colId xmlns:a16="http://schemas.microsoft.com/office/drawing/2014/main" val="3790005626"/>
                    </a:ext>
                  </a:extLst>
                </a:gridCol>
                <a:gridCol w="2556896">
                  <a:extLst>
                    <a:ext uri="{9D8B030D-6E8A-4147-A177-3AD203B41FA5}">
                      <a16:colId xmlns:a16="http://schemas.microsoft.com/office/drawing/2014/main" val="286504062"/>
                    </a:ext>
                  </a:extLst>
                </a:gridCol>
                <a:gridCol w="2556896">
                  <a:extLst>
                    <a:ext uri="{9D8B030D-6E8A-4147-A177-3AD203B41FA5}">
                      <a16:colId xmlns:a16="http://schemas.microsoft.com/office/drawing/2014/main" val="3719566318"/>
                    </a:ext>
                  </a:extLst>
                </a:gridCol>
              </a:tblGrid>
              <a:tr h="1155068">
                <a:tc>
                  <a:txBody>
                    <a:bodyPr/>
                    <a:lstStyle/>
                    <a:p>
                      <a:pPr algn="ctr"/>
                      <a:r>
                        <a:rPr lang="nl-NL" sz="2400" i="1" noProof="1">
                          <a:latin typeface="Bembo" panose="02020502050201020203" pitchFamily="18" charset="0"/>
                        </a:rPr>
                        <a:t>Woman with a child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i="1" noProof="1">
                          <a:latin typeface="Bembo" panose="02020502050201020203" pitchFamily="18" charset="0"/>
                        </a:rPr>
                        <a:t>Woman with a music instrument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i="1" noProof="1">
                          <a:latin typeface="Bembo" panose="02020502050201020203" pitchFamily="18" charset="0"/>
                        </a:rPr>
                        <a:t>Woman holding nothing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i="1" noProof="1">
                          <a:latin typeface="Bembo" panose="02020502050201020203" pitchFamily="18" charset="0"/>
                        </a:rPr>
                        <a:t>Mixed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1226719"/>
                  </a:ext>
                </a:extLst>
              </a:tr>
              <a:tr h="3452993">
                <a:tc>
                  <a:txBody>
                    <a:bodyPr/>
                    <a:lstStyle/>
                    <a:p>
                      <a:endParaRPr lang="nl-NL" noProof="1"/>
                    </a:p>
                    <a:p>
                      <a:endParaRPr lang="nl-NL" noProof="1"/>
                    </a:p>
                    <a:p>
                      <a:endParaRPr lang="nl-NL" noProof="1"/>
                    </a:p>
                    <a:p>
                      <a:endParaRPr lang="nl-NL" noProof="1"/>
                    </a:p>
                    <a:p>
                      <a:endParaRPr lang="nl-NL" noProof="1"/>
                    </a:p>
                    <a:p>
                      <a:endParaRPr lang="nl-NL" noProof="1"/>
                    </a:p>
                    <a:p>
                      <a:endParaRPr lang="nl-NL" noProof="1"/>
                    </a:p>
                    <a:p>
                      <a:endParaRPr lang="nl-NL" noProof="1"/>
                    </a:p>
                    <a:p>
                      <a:endParaRPr lang="nl-NL" noProof="1"/>
                    </a:p>
                    <a:p>
                      <a:endParaRPr lang="nl-NL" noProof="1"/>
                    </a:p>
                    <a:p>
                      <a:endParaRPr lang="nl-NL" noProof="1"/>
                    </a:p>
                    <a:p>
                      <a:endParaRPr lang="nl-NL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noProof="1"/>
                    </a:p>
                    <a:p>
                      <a:endParaRPr lang="nl-NL" noProof="1"/>
                    </a:p>
                    <a:p>
                      <a:endParaRPr lang="nl-NL" noProof="1"/>
                    </a:p>
                    <a:p>
                      <a:endParaRPr lang="nl-NL" noProof="1"/>
                    </a:p>
                    <a:p>
                      <a:endParaRPr lang="nl-NL" noProof="1"/>
                    </a:p>
                    <a:p>
                      <a:endParaRPr lang="nl-NL" noProof="1"/>
                    </a:p>
                    <a:p>
                      <a:endParaRPr lang="nl-NL" noProof="1"/>
                    </a:p>
                    <a:p>
                      <a:endParaRPr lang="nl-NL" noProof="1"/>
                    </a:p>
                    <a:p>
                      <a:endParaRPr lang="nl-NL" noProof="1"/>
                    </a:p>
                    <a:p>
                      <a:endParaRPr lang="nl-NL" noProof="1"/>
                    </a:p>
                    <a:p>
                      <a:endParaRPr lang="nl-NL" noProof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019062"/>
                  </a:ext>
                </a:extLst>
              </a:tr>
            </a:tbl>
          </a:graphicData>
        </a:graphic>
      </p:graphicFrame>
      <p:pic>
        <p:nvPicPr>
          <p:cNvPr id="6" name="Afbeelding 5" descr="Afbeelding met standbeeld, beeldhouwwerk, Artefact, kunst&#10;&#10;Automatisch gegenereerde beschrijving">
            <a:extLst>
              <a:ext uri="{FF2B5EF4-FFF2-40B4-BE49-F238E27FC236}">
                <a16:creationId xmlns:a16="http://schemas.microsoft.com/office/drawing/2014/main" id="{FD6DC5CD-B15E-F0A8-8F80-2C563C2DCF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107" y="3005137"/>
            <a:ext cx="2078576" cy="265668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ADA5109-7E2A-8D56-0BE5-E7D19A3680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5" r="10720"/>
          <a:stretch/>
        </p:blipFill>
        <p:spPr>
          <a:xfrm>
            <a:off x="3767531" y="3005137"/>
            <a:ext cx="2046040" cy="2656680"/>
          </a:xfrm>
          <a:prstGeom prst="rect">
            <a:avLst/>
          </a:prstGeom>
        </p:spPr>
      </p:pic>
      <p:pic>
        <p:nvPicPr>
          <p:cNvPr id="10" name="Afbeelding 9" descr="Afbeelding met standbeeld, beeldhouwwerk, Artefact, klei&#10;&#10;Automatisch gegenereerde beschrijving">
            <a:extLst>
              <a:ext uri="{FF2B5EF4-FFF2-40B4-BE49-F238E27FC236}">
                <a16:creationId xmlns:a16="http://schemas.microsoft.com/office/drawing/2014/main" id="{68C1D39B-239D-03B3-0888-34AB8EDBF4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766" y="3005137"/>
            <a:ext cx="1730384" cy="2656680"/>
          </a:xfrm>
          <a:prstGeom prst="rect">
            <a:avLst/>
          </a:prstGeom>
        </p:spPr>
      </p:pic>
      <p:pic>
        <p:nvPicPr>
          <p:cNvPr id="18" name="Afbeelding 17" descr="Afbeelding met standbeeld, beeldhouwwerk, overdekt, keramiek&#10;&#10;Automatisch gegenereerde beschrijving">
            <a:extLst>
              <a:ext uri="{FF2B5EF4-FFF2-40B4-BE49-F238E27FC236}">
                <a16:creationId xmlns:a16="http://schemas.microsoft.com/office/drawing/2014/main" id="{BDE4BC5B-7ACD-D695-B3AE-5B5FFE8796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3" t="37055" r="50000"/>
          <a:stretch/>
        </p:blipFill>
        <p:spPr>
          <a:xfrm>
            <a:off x="8964412" y="3005137"/>
            <a:ext cx="1914784" cy="2656679"/>
          </a:xfrm>
          <a:prstGeom prst="rect">
            <a:avLst/>
          </a:prstGeom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DA5E9C1C-48B0-BABF-7F49-104AE23BA5F5}"/>
              </a:ext>
            </a:extLst>
          </p:cNvPr>
          <p:cNvSpPr txBox="1"/>
          <p:nvPr/>
        </p:nvSpPr>
        <p:spPr>
          <a:xfrm>
            <a:off x="8714510" y="5781820"/>
            <a:ext cx="2414588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u="none" strike="noStrike" kern="1200" dirty="0">
                <a:solidFill>
                  <a:schemeClr val="accent1">
                    <a:lumMod val="75000"/>
                  </a:schemeClr>
                </a:solidFill>
                <a:effectLst/>
                <a:latin typeface="Tunga" panose="020B0502040204020203" pitchFamily="34" charset="0"/>
                <a:ea typeface="+mn-ea"/>
                <a:cs typeface="Tunga" panose="020B0502040204020203" pitchFamily="34" charset="0"/>
              </a:rPr>
              <a:t> </a:t>
            </a:r>
            <a:r>
              <a:rPr lang="en-US" sz="1000" b="0" i="0" u="none" strike="noStrike" kern="1200" dirty="0">
                <a:solidFill>
                  <a:schemeClr val="accent1">
                    <a:lumMod val="75000"/>
                  </a:schemeClr>
                </a:solidFill>
                <a:effectLst/>
                <a:ea typeface="+mn-ea"/>
                <a:cs typeface="Tunga" panose="020B0502040204020203" pitchFamily="34" charset="0"/>
              </a:rPr>
              <a:t>EA 54694</a:t>
            </a:r>
          </a:p>
          <a:p>
            <a:pPr algn="ctr"/>
            <a:r>
              <a:rPr lang="en-US" sz="1000" b="0" i="0" u="none" strike="noStrike" kern="1200" dirty="0">
                <a:solidFill>
                  <a:schemeClr val="accent1">
                    <a:lumMod val="75000"/>
                  </a:schemeClr>
                </a:solidFill>
                <a:effectLst/>
                <a:ea typeface="+mn-ea"/>
                <a:cs typeface="Tunga" panose="020B0502040204020203" pitchFamily="34" charset="0"/>
              </a:rPr>
              <a:t>©</a:t>
            </a:r>
            <a:r>
              <a:rPr lang="en-US" sz="1000" b="0" i="0" u="none" strike="noStrike" kern="1200" dirty="0">
                <a:solidFill>
                  <a:schemeClr val="accent1">
                    <a:lumMod val="75000"/>
                  </a:schemeClr>
                </a:solidFill>
                <a:effectLst/>
                <a:ea typeface="+mn-ea"/>
                <a:cs typeface="+mn-cs"/>
              </a:rPr>
              <a:t>The Trustees of the British Museum</a:t>
            </a:r>
            <a:endParaRPr lang="nl-NL" sz="1000" i="0" noProof="1">
              <a:solidFill>
                <a:schemeClr val="accent1">
                  <a:lumMod val="75000"/>
                </a:schemeClr>
              </a:solidFill>
            </a:endParaRPr>
          </a:p>
          <a:p>
            <a:endParaRPr lang="nl-NL" sz="105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4438EEEC-3337-2006-5B36-D32218C3698D}"/>
              </a:ext>
            </a:extLst>
          </p:cNvPr>
          <p:cNvSpPr txBox="1"/>
          <p:nvPr/>
        </p:nvSpPr>
        <p:spPr>
          <a:xfrm>
            <a:off x="6155716" y="5666566"/>
            <a:ext cx="23424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0" i="0" u="none" strike="noStrike" kern="1200" dirty="0">
                <a:solidFill>
                  <a:schemeClr val="accent1">
                    <a:lumMod val="75000"/>
                  </a:schemeClr>
                </a:solidFill>
                <a:effectLst/>
                <a:ea typeface="+mn-ea"/>
                <a:cs typeface="Tunga" panose="020B0502040204020203" pitchFamily="34" charset="0"/>
              </a:rPr>
              <a:t> E 14711</a:t>
            </a:r>
          </a:p>
          <a:p>
            <a:pPr algn="ctr"/>
            <a:r>
              <a:rPr lang="en-US" sz="1000" b="0" i="0" u="none" strike="noStrike" kern="1200" dirty="0">
                <a:solidFill>
                  <a:schemeClr val="accent1">
                    <a:lumMod val="75000"/>
                  </a:schemeClr>
                </a:solidFill>
                <a:effectLst/>
                <a:ea typeface="+mn-ea"/>
                <a:cs typeface="Tunga" panose="020B0502040204020203" pitchFamily="34" charset="0"/>
              </a:rPr>
              <a:t>© </a:t>
            </a:r>
            <a:r>
              <a:rPr lang="fr-FR" sz="1000" b="0" i="0" u="none" strike="noStrike" kern="1200" dirty="0">
                <a:solidFill>
                  <a:schemeClr val="accent1">
                    <a:lumMod val="75000"/>
                  </a:schemeClr>
                </a:solidFill>
                <a:effectLst/>
                <a:ea typeface="+mn-ea"/>
                <a:cs typeface="Tunga" panose="020B0502040204020203" pitchFamily="34" charset="0"/>
              </a:rPr>
              <a:t>Musée du Louvre, </a:t>
            </a:r>
            <a:r>
              <a:rPr lang="fr-FR" sz="1000" b="0" i="0" u="none" strike="noStrike" kern="1200" dirty="0" err="1">
                <a:solidFill>
                  <a:schemeClr val="accent1">
                    <a:lumMod val="75000"/>
                  </a:schemeClr>
                </a:solidFill>
                <a:effectLst/>
                <a:ea typeface="+mn-ea"/>
                <a:cs typeface="Tunga" panose="020B0502040204020203" pitchFamily="34" charset="0"/>
              </a:rPr>
              <a:t>Dist</a:t>
            </a:r>
            <a:r>
              <a:rPr lang="fr-FR" sz="1000" b="0" i="0" u="none" strike="noStrike" kern="1200" dirty="0">
                <a:solidFill>
                  <a:schemeClr val="accent1">
                    <a:lumMod val="75000"/>
                  </a:schemeClr>
                </a:solidFill>
                <a:effectLst/>
                <a:ea typeface="+mn-ea"/>
                <a:cs typeface="Tunga" panose="020B0502040204020203" pitchFamily="34" charset="0"/>
              </a:rPr>
              <a:t>. Grand Palais RMN, Christian </a:t>
            </a:r>
            <a:r>
              <a:rPr lang="fr-FR" sz="1000" b="0" i="0" u="none" strike="noStrike" kern="1200" dirty="0" err="1">
                <a:solidFill>
                  <a:schemeClr val="accent1">
                    <a:lumMod val="75000"/>
                  </a:schemeClr>
                </a:solidFill>
                <a:effectLst/>
                <a:ea typeface="+mn-ea"/>
                <a:cs typeface="Tunga" panose="020B0502040204020203" pitchFamily="34" charset="0"/>
              </a:rPr>
              <a:t>Décamps</a:t>
            </a:r>
            <a:r>
              <a:rPr lang="fr-FR" sz="1000" b="0" i="0" u="none" strike="noStrike" kern="1200" dirty="0">
                <a:solidFill>
                  <a:schemeClr val="accent1">
                    <a:lumMod val="75000"/>
                  </a:schemeClr>
                </a:solidFill>
                <a:effectLst/>
                <a:latin typeface="Tunga" panose="020B0502040204020203" pitchFamily="34" charset="0"/>
                <a:ea typeface="+mn-ea"/>
                <a:cs typeface="Tunga" panose="020B0502040204020203" pitchFamily="34" charset="0"/>
              </a:rPr>
              <a:t>.</a:t>
            </a:r>
          </a:p>
          <a:p>
            <a:pPr algn="ctr"/>
            <a:endParaRPr lang="nl-NL" sz="1800" i="0" noProof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ED9B25D-7F0C-ADC7-84F0-743D6368C0DA}"/>
              </a:ext>
            </a:extLst>
          </p:cNvPr>
          <p:cNvSpPr txBox="1"/>
          <p:nvPr/>
        </p:nvSpPr>
        <p:spPr>
          <a:xfrm>
            <a:off x="1055938" y="5666566"/>
            <a:ext cx="2342483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0" i="0" u="none" strike="noStrike" kern="1200" dirty="0">
                <a:solidFill>
                  <a:schemeClr val="accent1">
                    <a:lumMod val="75000"/>
                  </a:schemeClr>
                </a:solidFill>
                <a:effectLst/>
                <a:ea typeface="+mn-ea"/>
                <a:cs typeface="Tunga" panose="020B0502040204020203" pitchFamily="34" charset="0"/>
              </a:rPr>
              <a:t> </a:t>
            </a:r>
            <a:r>
              <a:rPr lang="en-US" sz="1000" dirty="0">
                <a:solidFill>
                  <a:schemeClr val="accent1">
                    <a:lumMod val="75000"/>
                  </a:schemeClr>
                </a:solidFill>
                <a:cs typeface="Tunga" panose="020B0502040204020203" pitchFamily="34" charset="0"/>
              </a:rPr>
              <a:t>AT 69</a:t>
            </a:r>
            <a:endParaRPr lang="en-US" sz="1000" b="0" i="0" u="none" strike="noStrike" kern="1200" dirty="0">
              <a:solidFill>
                <a:schemeClr val="accent1">
                  <a:lumMod val="75000"/>
                </a:schemeClr>
              </a:solidFill>
              <a:effectLst/>
              <a:ea typeface="+mn-ea"/>
              <a:cs typeface="Tunga" panose="020B0502040204020203" pitchFamily="34" charset="0"/>
            </a:endParaRPr>
          </a:p>
          <a:p>
            <a:pPr algn="ctr"/>
            <a:r>
              <a:rPr lang="en-US" sz="1000" b="0" i="0" u="none" strike="noStrike" kern="1200" dirty="0">
                <a:solidFill>
                  <a:schemeClr val="accent1">
                    <a:lumMod val="75000"/>
                  </a:schemeClr>
                </a:solidFill>
                <a:effectLst/>
                <a:ea typeface="+mn-ea"/>
                <a:cs typeface="Tunga" panose="020B0502040204020203" pitchFamily="34" charset="0"/>
              </a:rPr>
              <a:t>©RMO, Leiden</a:t>
            </a:r>
            <a:r>
              <a:rPr lang="fr-FR" sz="1000" b="0" i="0" u="none" strike="noStrike" kern="1200" dirty="0">
                <a:solidFill>
                  <a:schemeClr val="accent1">
                    <a:lumMod val="75000"/>
                  </a:schemeClr>
                </a:solidFill>
                <a:effectLst/>
                <a:latin typeface="Tunga" panose="020B0502040204020203" pitchFamily="34" charset="0"/>
                <a:ea typeface="+mn-ea"/>
                <a:cs typeface="Tunga" panose="020B0502040204020203" pitchFamily="34" charset="0"/>
              </a:rPr>
              <a:t>.</a:t>
            </a:r>
          </a:p>
          <a:p>
            <a:pPr algn="ctr"/>
            <a:endParaRPr lang="nl-NL" sz="1800" i="0" noProof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4E15AC3-3D58-F82C-6749-5E6DB88A9864}"/>
              </a:ext>
            </a:extLst>
          </p:cNvPr>
          <p:cNvSpPr txBox="1"/>
          <p:nvPr/>
        </p:nvSpPr>
        <p:spPr>
          <a:xfrm>
            <a:off x="3530590" y="5666566"/>
            <a:ext cx="23424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0" i="0" u="none" strike="noStrike" kern="1200" dirty="0">
                <a:solidFill>
                  <a:schemeClr val="accent1">
                    <a:lumMod val="75000"/>
                  </a:schemeClr>
                </a:solidFill>
                <a:effectLst/>
                <a:ea typeface="+mn-ea"/>
                <a:cs typeface="Tunga" panose="020B0502040204020203" pitchFamily="34" charset="0"/>
              </a:rPr>
              <a:t> 25.7.42</a:t>
            </a:r>
          </a:p>
          <a:p>
            <a:pPr algn="ctr"/>
            <a:r>
              <a:rPr lang="en-US" sz="1000" b="0" i="0" u="none" strike="noStrike" kern="1200" dirty="0">
                <a:solidFill>
                  <a:schemeClr val="accent1">
                    <a:lumMod val="75000"/>
                  </a:schemeClr>
                </a:solidFill>
                <a:effectLst/>
                <a:ea typeface="+mn-ea"/>
                <a:cs typeface="Tunga" panose="020B0502040204020203" pitchFamily="34" charset="0"/>
              </a:rPr>
              <a:t>© Metropolitan Museum of Art, New York</a:t>
            </a:r>
            <a:r>
              <a:rPr lang="fr-FR" sz="1000" b="0" i="0" u="none" strike="noStrike" kern="1200" dirty="0">
                <a:solidFill>
                  <a:schemeClr val="accent1">
                    <a:lumMod val="75000"/>
                  </a:schemeClr>
                </a:solidFill>
                <a:effectLst/>
                <a:latin typeface="Tunga" panose="020B0502040204020203" pitchFamily="34" charset="0"/>
                <a:ea typeface="+mn-ea"/>
                <a:cs typeface="Tunga" panose="020B0502040204020203" pitchFamily="34" charset="0"/>
              </a:rPr>
              <a:t>.</a:t>
            </a:r>
          </a:p>
          <a:p>
            <a:pPr algn="ctr"/>
            <a:endParaRPr lang="nl-NL" sz="1800" i="0" noProof="1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03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FEDC3970-3274-A440-C528-11EFDF0B35D3}"/>
              </a:ext>
            </a:extLst>
          </p:cNvPr>
          <p:cNvSpPr txBox="1"/>
          <p:nvPr/>
        </p:nvSpPr>
        <p:spPr>
          <a:xfrm>
            <a:off x="359764" y="209869"/>
            <a:ext cx="10313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latin typeface="+mj-lt"/>
              </a:rPr>
              <a:t>Complete </a:t>
            </a:r>
            <a:r>
              <a:rPr lang="nl-NL" sz="4000" dirty="0" err="1">
                <a:latin typeface="+mj-lt"/>
              </a:rPr>
              <a:t>vessels</a:t>
            </a:r>
            <a:r>
              <a:rPr lang="nl-NL" sz="4000" dirty="0">
                <a:latin typeface="+mj-lt"/>
              </a:rPr>
              <a:t> </a:t>
            </a:r>
            <a:r>
              <a:rPr lang="nl-NL" sz="4000" dirty="0" err="1">
                <a:latin typeface="+mj-lt"/>
              </a:rPr>
              <a:t>known</a:t>
            </a:r>
            <a:r>
              <a:rPr lang="nl-NL" sz="4000" dirty="0">
                <a:latin typeface="+mj-lt"/>
              </a:rPr>
              <a:t> </a:t>
            </a:r>
            <a:r>
              <a:rPr lang="nl-NL" sz="4000" dirty="0" err="1">
                <a:latin typeface="+mj-lt"/>
              </a:rPr>
              <a:t>today</a:t>
            </a:r>
            <a:endParaRPr lang="nl-NL" sz="4000" dirty="0">
              <a:latin typeface="+mj-lt"/>
            </a:endParaRPr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1BBED1D5-8D1E-A9E0-C957-43D93C5160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156528"/>
              </p:ext>
            </p:extLst>
          </p:nvPr>
        </p:nvGraphicFramePr>
        <p:xfrm>
          <a:off x="359764" y="1094282"/>
          <a:ext cx="11362544" cy="5553849"/>
        </p:xfrm>
        <a:graphic>
          <a:graphicData uri="http://schemas.openxmlformats.org/drawingml/2006/table">
            <a:tbl>
              <a:tblPr/>
              <a:tblGrid>
                <a:gridCol w="1694697">
                  <a:extLst>
                    <a:ext uri="{9D8B030D-6E8A-4147-A177-3AD203B41FA5}">
                      <a16:colId xmlns:a16="http://schemas.microsoft.com/office/drawing/2014/main" val="4212665418"/>
                    </a:ext>
                  </a:extLst>
                </a:gridCol>
                <a:gridCol w="4825853">
                  <a:extLst>
                    <a:ext uri="{9D8B030D-6E8A-4147-A177-3AD203B41FA5}">
                      <a16:colId xmlns:a16="http://schemas.microsoft.com/office/drawing/2014/main" val="4289206060"/>
                    </a:ext>
                  </a:extLst>
                </a:gridCol>
                <a:gridCol w="1985217">
                  <a:extLst>
                    <a:ext uri="{9D8B030D-6E8A-4147-A177-3AD203B41FA5}">
                      <a16:colId xmlns:a16="http://schemas.microsoft.com/office/drawing/2014/main" val="1759332395"/>
                    </a:ext>
                  </a:extLst>
                </a:gridCol>
                <a:gridCol w="1823818">
                  <a:extLst>
                    <a:ext uri="{9D8B030D-6E8A-4147-A177-3AD203B41FA5}">
                      <a16:colId xmlns:a16="http://schemas.microsoft.com/office/drawing/2014/main" val="1680160710"/>
                    </a:ext>
                  </a:extLst>
                </a:gridCol>
                <a:gridCol w="1032959">
                  <a:extLst>
                    <a:ext uri="{9D8B030D-6E8A-4147-A177-3AD203B41FA5}">
                      <a16:colId xmlns:a16="http://schemas.microsoft.com/office/drawing/2014/main" val="1581932870"/>
                    </a:ext>
                  </a:extLst>
                </a:gridCol>
              </a:tblGrid>
              <a:tr h="264469"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Objectnumber</a:t>
                      </a:r>
                      <a:r>
                        <a:rPr lang="nl-B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:</a:t>
                      </a:r>
                    </a:p>
                  </a:txBody>
                  <a:tcPr marL="5982" marR="5982" marT="598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Museum/ Collection:</a:t>
                      </a:r>
                    </a:p>
                  </a:txBody>
                  <a:tcPr marL="5982" marR="5982" marT="598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Provenance</a:t>
                      </a:r>
                      <a:r>
                        <a:rPr lang="nl-B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:</a:t>
                      </a:r>
                    </a:p>
                  </a:txBody>
                  <a:tcPr marL="5982" marR="5982" marT="598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Holding:</a:t>
                      </a:r>
                    </a:p>
                  </a:txBody>
                  <a:tcPr marL="5982" marR="5982" marT="598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Height</a:t>
                      </a:r>
                      <a:r>
                        <a:rPr lang="nl-B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:</a:t>
                      </a:r>
                    </a:p>
                  </a:txBody>
                  <a:tcPr marL="5982" marR="5982" marT="598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090336"/>
                  </a:ext>
                </a:extLst>
              </a:tr>
              <a:tr h="264469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968</a:t>
                      </a:r>
                    </a:p>
                  </a:txBody>
                  <a:tcPr marL="5982" marR="5982" marT="598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Louvre</a:t>
                      </a:r>
                    </a:p>
                  </a:txBody>
                  <a:tcPr marL="5982" marR="5982" marT="598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2" marR="5982" marT="598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Child</a:t>
                      </a:r>
                    </a:p>
                  </a:txBody>
                  <a:tcPr marL="5982" marR="5982" marT="598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 cm</a:t>
                      </a:r>
                    </a:p>
                  </a:txBody>
                  <a:tcPr marL="5982" marR="5982" marT="598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298698"/>
                  </a:ext>
                </a:extLst>
              </a:tr>
              <a:tr h="264469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969</a:t>
                      </a:r>
                    </a:p>
                  </a:txBody>
                  <a:tcPr marL="5982" marR="5982" marT="598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Louvre</a:t>
                      </a:r>
                    </a:p>
                  </a:txBody>
                  <a:tcPr marL="5982" marR="5982" marT="598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2" marR="5982" marT="598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Child</a:t>
                      </a:r>
                    </a:p>
                  </a:txBody>
                  <a:tcPr marL="5982" marR="5982" marT="598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 cm</a:t>
                      </a:r>
                    </a:p>
                  </a:txBody>
                  <a:tcPr marL="5982" marR="5982" marT="598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401373"/>
                  </a:ext>
                </a:extLst>
              </a:tr>
              <a:tr h="264469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 14476</a:t>
                      </a:r>
                    </a:p>
                  </a:txBody>
                  <a:tcPr marL="5982" marR="5982" marT="598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Ägyptisches Museum, Berlin</a:t>
                      </a:r>
                    </a:p>
                  </a:txBody>
                  <a:tcPr marL="5982" marR="5982" marT="598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2" marR="5982" marT="598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Child</a:t>
                      </a:r>
                    </a:p>
                  </a:txBody>
                  <a:tcPr marL="5982" marR="5982" marT="598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 cm</a:t>
                      </a:r>
                    </a:p>
                  </a:txBody>
                  <a:tcPr marL="5982" marR="5982" marT="598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188133"/>
                  </a:ext>
                </a:extLst>
              </a:tr>
              <a:tr h="264469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61.9</a:t>
                      </a:r>
                    </a:p>
                  </a:txBody>
                  <a:tcPr marL="5982" marR="5982" marT="598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Brooklyn Museum</a:t>
                      </a:r>
                    </a:p>
                  </a:txBody>
                  <a:tcPr marL="5982" marR="5982" marT="598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Saqqara</a:t>
                      </a:r>
                    </a:p>
                  </a:txBody>
                  <a:tcPr marL="5982" marR="5982" marT="598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Child</a:t>
                      </a:r>
                    </a:p>
                  </a:txBody>
                  <a:tcPr marL="5982" marR="5982" marT="598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 cm</a:t>
                      </a:r>
                    </a:p>
                  </a:txBody>
                  <a:tcPr marL="5982" marR="5982" marT="598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497844"/>
                  </a:ext>
                </a:extLst>
              </a:tr>
              <a:tr h="264469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3632</a:t>
                      </a:r>
                    </a:p>
                  </a:txBody>
                  <a:tcPr marL="5982" marR="5982" marT="598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Moskow, museum unknown</a:t>
                      </a:r>
                    </a:p>
                  </a:txBody>
                  <a:tcPr marL="5982" marR="5982" marT="598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2" marR="5982" marT="598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Child</a:t>
                      </a:r>
                    </a:p>
                  </a:txBody>
                  <a:tcPr marL="5982" marR="5982" marT="598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unknown</a:t>
                      </a:r>
                    </a:p>
                  </a:txBody>
                  <a:tcPr marL="5982" marR="5982" marT="598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788327"/>
                  </a:ext>
                </a:extLst>
              </a:tr>
              <a:tr h="264469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 69</a:t>
                      </a:r>
                    </a:p>
                  </a:txBody>
                  <a:tcPr marL="5982" marR="5982" marT="598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Rijksmuseum van Oudheden, Leiden</a:t>
                      </a:r>
                    </a:p>
                  </a:txBody>
                  <a:tcPr marL="5982" marR="5982" marT="598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2" marR="5982" marT="598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Child</a:t>
                      </a:r>
                    </a:p>
                  </a:txBody>
                  <a:tcPr marL="5982" marR="5982" marT="598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 cm</a:t>
                      </a:r>
                    </a:p>
                  </a:txBody>
                  <a:tcPr marL="5982" marR="5982" marT="598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418320"/>
                  </a:ext>
                </a:extLst>
              </a:tr>
              <a:tr h="264469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1985336</a:t>
                      </a:r>
                    </a:p>
                  </a:txBody>
                  <a:tcPr marL="5982" marR="5982" marT="598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Museum of Fine Arts, Boston</a:t>
                      </a:r>
                    </a:p>
                  </a:txBody>
                  <a:tcPr marL="5982" marR="5982" marT="598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2" marR="5982" marT="598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Child</a:t>
                      </a:r>
                    </a:p>
                  </a:txBody>
                  <a:tcPr marL="5982" marR="5982" marT="598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cm </a:t>
                      </a:r>
                    </a:p>
                  </a:txBody>
                  <a:tcPr marL="5982" marR="5982" marT="598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1831588"/>
                  </a:ext>
                </a:extLst>
              </a:tr>
              <a:tr h="264469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FGA-ARCH-EG-0634</a:t>
                      </a:r>
                    </a:p>
                  </a:txBody>
                  <a:tcPr marL="5982" marR="5982" marT="598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Fondation Gandur pour l’Art</a:t>
                      </a:r>
                    </a:p>
                  </a:txBody>
                  <a:tcPr marL="5982" marR="5982" marT="598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2" marR="5982" marT="598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Child</a:t>
                      </a:r>
                    </a:p>
                  </a:txBody>
                  <a:tcPr marL="5982" marR="5982" marT="598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 cm </a:t>
                      </a:r>
                    </a:p>
                  </a:txBody>
                  <a:tcPr marL="5982" marR="5982" marT="598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171719"/>
                  </a:ext>
                </a:extLst>
              </a:tr>
              <a:tr h="264469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1159</a:t>
                      </a:r>
                    </a:p>
                  </a:txBody>
                  <a:tcPr marL="5982" marR="5982" marT="598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private collection, orginally from Sangiorgi collection untill 1948</a:t>
                      </a:r>
                    </a:p>
                  </a:txBody>
                  <a:tcPr marL="5982" marR="5982" marT="598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2" marR="5982" marT="598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Child</a:t>
                      </a:r>
                    </a:p>
                  </a:txBody>
                  <a:tcPr marL="5982" marR="5982" marT="598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cm</a:t>
                      </a:r>
                    </a:p>
                  </a:txBody>
                  <a:tcPr marL="5982" marR="5982" marT="598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710866"/>
                  </a:ext>
                </a:extLst>
              </a:tr>
              <a:tr h="264469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Nos. 799,192</a:t>
                      </a:r>
                    </a:p>
                  </a:txBody>
                  <a:tcPr marL="5982" marR="5982" marT="598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unknown</a:t>
                      </a:r>
                      <a:endParaRPr lang="nl-B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2" marR="5982" marT="598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2" marR="5982" marT="598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Child</a:t>
                      </a:r>
                    </a:p>
                  </a:txBody>
                  <a:tcPr marL="5982" marR="5982" marT="598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unknown</a:t>
                      </a:r>
                    </a:p>
                  </a:txBody>
                  <a:tcPr marL="5982" marR="5982" marT="598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385124"/>
                  </a:ext>
                </a:extLst>
              </a:tr>
              <a:tr h="264469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Unknown number</a:t>
                      </a:r>
                    </a:p>
                  </a:txBody>
                  <a:tcPr marL="5982" marR="5982" marT="598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Plaisant</a:t>
                      </a:r>
                      <a:r>
                        <a:rPr lang="nl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Jozef Nestor </a:t>
                      </a:r>
                      <a:r>
                        <a:rPr lang="nl-B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collection</a:t>
                      </a:r>
                      <a:endParaRPr lang="nl-B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2" marR="5982" marT="598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2" marR="5982" marT="598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Child</a:t>
                      </a:r>
                    </a:p>
                  </a:txBody>
                  <a:tcPr marL="5982" marR="5982" marT="598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 cm</a:t>
                      </a:r>
                    </a:p>
                  </a:txBody>
                  <a:tcPr marL="5982" marR="5982" marT="598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984500"/>
                  </a:ext>
                </a:extLst>
              </a:tr>
              <a:tr h="264469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 24652</a:t>
                      </a:r>
                    </a:p>
                  </a:txBody>
                  <a:tcPr marL="5982" marR="5982" marT="598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British Museum</a:t>
                      </a:r>
                    </a:p>
                  </a:txBody>
                  <a:tcPr marL="5982" marR="5982" marT="598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Abydos </a:t>
                      </a:r>
                    </a:p>
                  </a:txBody>
                  <a:tcPr marL="5982" marR="5982" marT="598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Child on back and horn</a:t>
                      </a:r>
                    </a:p>
                  </a:txBody>
                  <a:tcPr marL="5982" marR="5982" marT="598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 cm </a:t>
                      </a:r>
                    </a:p>
                  </a:txBody>
                  <a:tcPr marL="5982" marR="5982" marT="598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154418"/>
                  </a:ext>
                </a:extLst>
              </a:tr>
              <a:tr h="264469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 54694</a:t>
                      </a:r>
                    </a:p>
                  </a:txBody>
                  <a:tcPr marL="5982" marR="5982" marT="598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British Museum</a:t>
                      </a:r>
                    </a:p>
                  </a:txBody>
                  <a:tcPr marL="5982" marR="5982" marT="598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Abydos tomb 949</a:t>
                      </a:r>
                    </a:p>
                  </a:txBody>
                  <a:tcPr marL="5982" marR="5982" marT="598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Child on back and horn</a:t>
                      </a:r>
                    </a:p>
                  </a:txBody>
                  <a:tcPr marL="5982" marR="5982" marT="598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 cm</a:t>
                      </a:r>
                    </a:p>
                  </a:txBody>
                  <a:tcPr marL="5982" marR="5982" marT="598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323581"/>
                  </a:ext>
                </a:extLst>
              </a:tr>
              <a:tr h="264469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 11276</a:t>
                      </a:r>
                    </a:p>
                  </a:txBody>
                  <a:tcPr marL="5982" marR="5982" marT="598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Louvre</a:t>
                      </a:r>
                    </a:p>
                  </a:txBody>
                  <a:tcPr marL="5982" marR="5982" marT="598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2" marR="5982" marT="598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Horn</a:t>
                      </a:r>
                    </a:p>
                  </a:txBody>
                  <a:tcPr marL="5982" marR="5982" marT="598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 cm </a:t>
                      </a:r>
                    </a:p>
                  </a:txBody>
                  <a:tcPr marL="5982" marR="5982" marT="598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597096"/>
                  </a:ext>
                </a:extLst>
              </a:tr>
              <a:tr h="264469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25.7.42</a:t>
                      </a:r>
                    </a:p>
                  </a:txBody>
                  <a:tcPr marL="5982" marR="5982" marT="598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Metropolitan Museum</a:t>
                      </a:r>
                    </a:p>
                  </a:txBody>
                  <a:tcPr marL="5982" marR="5982" marT="598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Saqqara</a:t>
                      </a:r>
                      <a:endParaRPr lang="nl-B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2" marR="5982" marT="598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Music instrument (?)</a:t>
                      </a:r>
                    </a:p>
                  </a:txBody>
                  <a:tcPr marL="5982" marR="5982" marT="598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 cm</a:t>
                      </a:r>
                    </a:p>
                  </a:txBody>
                  <a:tcPr marL="5982" marR="5982" marT="598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991883"/>
                  </a:ext>
                </a:extLst>
              </a:tr>
              <a:tr h="264469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 66711</a:t>
                      </a:r>
                    </a:p>
                  </a:txBody>
                  <a:tcPr marL="5982" marR="5982" marT="598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British Museum</a:t>
                      </a:r>
                    </a:p>
                  </a:txBody>
                  <a:tcPr marL="5982" marR="5982" marT="598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2" marR="5982" marT="598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Music instrument (?)</a:t>
                      </a:r>
                    </a:p>
                  </a:txBody>
                  <a:tcPr marL="5982" marR="5982" marT="598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 cm</a:t>
                      </a:r>
                    </a:p>
                  </a:txBody>
                  <a:tcPr marL="5982" marR="5982" marT="598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722555"/>
                  </a:ext>
                </a:extLst>
              </a:tr>
              <a:tr h="264469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 39185-bis</a:t>
                      </a:r>
                    </a:p>
                  </a:txBody>
                  <a:tcPr marL="5982" marR="5982" marT="598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Egyptiand museum, Caïro</a:t>
                      </a:r>
                    </a:p>
                  </a:txBody>
                  <a:tcPr marL="5982" marR="5982" marT="598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2" marR="5982" marT="598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Unknown object</a:t>
                      </a:r>
                    </a:p>
                  </a:txBody>
                  <a:tcPr marL="5982" marR="5982" marT="598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cm</a:t>
                      </a:r>
                    </a:p>
                  </a:txBody>
                  <a:tcPr marL="5982" marR="5982" marT="598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480515"/>
                  </a:ext>
                </a:extLst>
              </a:tr>
              <a:tr h="264469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 14711</a:t>
                      </a:r>
                    </a:p>
                  </a:txBody>
                  <a:tcPr marL="5982" marR="5982" marT="598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Louvre</a:t>
                      </a:r>
                    </a:p>
                  </a:txBody>
                  <a:tcPr marL="5982" marR="5982" marT="598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2" marR="5982" marT="598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Nothing</a:t>
                      </a:r>
                    </a:p>
                  </a:txBody>
                  <a:tcPr marL="5982" marR="5982" marT="598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 cm</a:t>
                      </a:r>
                    </a:p>
                  </a:txBody>
                  <a:tcPr marL="5982" marR="5982" marT="598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61456"/>
                  </a:ext>
                </a:extLst>
              </a:tr>
              <a:tr h="264469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 30724</a:t>
                      </a:r>
                    </a:p>
                  </a:txBody>
                  <a:tcPr marL="5982" marR="5982" marT="598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British Museum</a:t>
                      </a:r>
                    </a:p>
                  </a:txBody>
                  <a:tcPr marL="5982" marR="5982" marT="598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2" marR="5982" marT="598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Nothing</a:t>
                      </a:r>
                      <a:endParaRPr lang="nl-B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2" marR="5982" marT="598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 cm</a:t>
                      </a:r>
                    </a:p>
                  </a:txBody>
                  <a:tcPr marL="5982" marR="5982" marT="598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746756"/>
                  </a:ext>
                </a:extLst>
              </a:tr>
              <a:tr h="264469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 2432</a:t>
                      </a:r>
                    </a:p>
                  </a:txBody>
                  <a:tcPr marL="5982" marR="5982" marT="598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Ashmolean museum</a:t>
                      </a:r>
                    </a:p>
                  </a:txBody>
                  <a:tcPr marL="5982" marR="5982" marT="598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Abydos tomb w 1</a:t>
                      </a:r>
                    </a:p>
                  </a:txBody>
                  <a:tcPr marL="5982" marR="5982" marT="598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Nothing</a:t>
                      </a:r>
                      <a:endParaRPr lang="nl-B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2" marR="5982" marT="598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unknown</a:t>
                      </a:r>
                      <a:endParaRPr lang="nl-B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2" marR="5982" marT="598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490293"/>
                  </a:ext>
                </a:extLst>
              </a:tr>
            </a:tbl>
          </a:graphicData>
        </a:graphic>
      </p:graphicFrame>
      <p:sp>
        <p:nvSpPr>
          <p:cNvPr id="8" name="Tekstvak 7">
            <a:extLst>
              <a:ext uri="{FF2B5EF4-FFF2-40B4-BE49-F238E27FC236}">
                <a16:creationId xmlns:a16="http://schemas.microsoft.com/office/drawing/2014/main" id="{4E152DA0-8873-FAAC-4250-999C6BF23D8D}"/>
              </a:ext>
            </a:extLst>
          </p:cNvPr>
          <p:cNvSpPr txBox="1"/>
          <p:nvPr/>
        </p:nvSpPr>
        <p:spPr>
          <a:xfrm>
            <a:off x="8110846" y="434529"/>
            <a:ext cx="3611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/>
              <a:t>Total: 20</a:t>
            </a:r>
          </a:p>
        </p:txBody>
      </p:sp>
    </p:spTree>
    <p:extLst>
      <p:ext uri="{BB962C8B-B14F-4D97-AF65-F5344CB8AC3E}">
        <p14:creationId xmlns:p14="http://schemas.microsoft.com/office/powerpoint/2010/main" val="120238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22E50C5A-1E1B-A69A-7017-5F42EA9314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849298"/>
              </p:ext>
            </p:extLst>
          </p:nvPr>
        </p:nvGraphicFramePr>
        <p:xfrm>
          <a:off x="1816677" y="1616889"/>
          <a:ext cx="8558645" cy="3624221"/>
        </p:xfrm>
        <a:graphic>
          <a:graphicData uri="http://schemas.openxmlformats.org/drawingml/2006/table">
            <a:tbl>
              <a:tblPr/>
              <a:tblGrid>
                <a:gridCol w="1777883">
                  <a:extLst>
                    <a:ext uri="{9D8B030D-6E8A-4147-A177-3AD203B41FA5}">
                      <a16:colId xmlns:a16="http://schemas.microsoft.com/office/drawing/2014/main" val="2824717612"/>
                    </a:ext>
                  </a:extLst>
                </a:gridCol>
                <a:gridCol w="2274036">
                  <a:extLst>
                    <a:ext uri="{9D8B030D-6E8A-4147-A177-3AD203B41FA5}">
                      <a16:colId xmlns:a16="http://schemas.microsoft.com/office/drawing/2014/main" val="1166858719"/>
                    </a:ext>
                  </a:extLst>
                </a:gridCol>
                <a:gridCol w="2770189">
                  <a:extLst>
                    <a:ext uri="{9D8B030D-6E8A-4147-A177-3AD203B41FA5}">
                      <a16:colId xmlns:a16="http://schemas.microsoft.com/office/drawing/2014/main" val="3264183013"/>
                    </a:ext>
                  </a:extLst>
                </a:gridCol>
                <a:gridCol w="1736537">
                  <a:extLst>
                    <a:ext uri="{9D8B030D-6E8A-4147-A177-3AD203B41FA5}">
                      <a16:colId xmlns:a16="http://schemas.microsoft.com/office/drawing/2014/main" val="2511840518"/>
                    </a:ext>
                  </a:extLst>
                </a:gridCol>
              </a:tblGrid>
              <a:tr h="336449"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Objectnumber: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Museum: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Provenance</a:t>
                      </a:r>
                      <a:r>
                        <a:rPr lang="nl-BE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: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Holding: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596379"/>
                  </a:ext>
                </a:extLst>
              </a:tr>
              <a:tr h="547962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37.335E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Brooklyn Museum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Saqqara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Child in arms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855016"/>
                  </a:ext>
                </a:extLst>
              </a:tr>
              <a:tr h="547962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14434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British Museum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Unknown</a:t>
                      </a:r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Child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796909"/>
                  </a:ext>
                </a:extLst>
              </a:tr>
              <a:tr h="547962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 2269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Ashmolean museum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Abydos, Araba al-Madfuna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Unknown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543286"/>
                  </a:ext>
                </a:extLst>
              </a:tr>
              <a:tr h="547962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 1921.1290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Ashmolean museum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Sedment tomb 263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Unknown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905441"/>
                  </a:ext>
                </a:extLst>
              </a:tr>
              <a:tr h="547962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 1921.1291 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Ashmolean museum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Sedment tomb 263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Unknown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722714"/>
                  </a:ext>
                </a:extLst>
              </a:tr>
              <a:tr h="547962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 1921.1291 f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Ashmolean</a:t>
                      </a:r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museum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Sedment tomb 263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Unknown</a:t>
                      </a:r>
                      <a:endParaRPr lang="nl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276597"/>
                  </a:ext>
                </a:extLst>
              </a:tr>
            </a:tbl>
          </a:graphicData>
        </a:graphic>
      </p:graphicFrame>
      <p:sp>
        <p:nvSpPr>
          <p:cNvPr id="4" name="Tekstvak 3">
            <a:extLst>
              <a:ext uri="{FF2B5EF4-FFF2-40B4-BE49-F238E27FC236}">
                <a16:creationId xmlns:a16="http://schemas.microsoft.com/office/drawing/2014/main" id="{732FFAB2-D8CD-A7AD-3AD5-18A13C3AC304}"/>
              </a:ext>
            </a:extLst>
          </p:cNvPr>
          <p:cNvSpPr txBox="1"/>
          <p:nvPr/>
        </p:nvSpPr>
        <p:spPr>
          <a:xfrm>
            <a:off x="1700562" y="572626"/>
            <a:ext cx="94778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 err="1">
                <a:latin typeface="+mj-lt"/>
              </a:rPr>
              <a:t>Fragments</a:t>
            </a:r>
            <a:r>
              <a:rPr lang="nl-NL" dirty="0"/>
              <a:t>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35BB227-B502-D96D-9852-35DB39605C18}"/>
              </a:ext>
            </a:extLst>
          </p:cNvPr>
          <p:cNvSpPr txBox="1"/>
          <p:nvPr/>
        </p:nvSpPr>
        <p:spPr>
          <a:xfrm>
            <a:off x="7661150" y="925480"/>
            <a:ext cx="2714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/>
              <a:t>Total: 6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B5F8643-3893-EE58-57DB-2D263C902F9F}"/>
              </a:ext>
            </a:extLst>
          </p:cNvPr>
          <p:cNvSpPr txBox="1"/>
          <p:nvPr/>
        </p:nvSpPr>
        <p:spPr>
          <a:xfrm>
            <a:off x="1816677" y="5631543"/>
            <a:ext cx="8314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 err="1"/>
              <a:t>Based</a:t>
            </a:r>
            <a:r>
              <a:rPr lang="nl-NL" dirty="0"/>
              <a:t> on what the figure is holding</a:t>
            </a:r>
          </a:p>
          <a:p>
            <a:pPr marL="285750" indent="-285750">
              <a:buFontTx/>
              <a:buChar char="-"/>
            </a:pPr>
            <a:r>
              <a:rPr lang="nl-NL" dirty="0" err="1"/>
              <a:t>Shape</a:t>
            </a:r>
            <a:r>
              <a:rPr lang="nl-NL" dirty="0"/>
              <a:t> of the fragment </a:t>
            </a:r>
          </a:p>
        </p:txBody>
      </p:sp>
    </p:spTree>
    <p:extLst>
      <p:ext uri="{BB962C8B-B14F-4D97-AF65-F5344CB8AC3E}">
        <p14:creationId xmlns:p14="http://schemas.microsoft.com/office/powerpoint/2010/main" val="3365331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267CA2-B6CE-4995-FE33-886E85EEF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4506"/>
            <a:ext cx="9601200" cy="1309687"/>
          </a:xfrm>
        </p:spPr>
        <p:txBody>
          <a:bodyPr/>
          <a:lstStyle/>
          <a:p>
            <a:r>
              <a:rPr lang="nl-NL" dirty="0" err="1"/>
              <a:t>Provenance</a:t>
            </a:r>
            <a:r>
              <a:rPr lang="nl-NL" dirty="0"/>
              <a:t>: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CC1704C-9185-9146-0D46-7173A93F6307}"/>
              </a:ext>
            </a:extLst>
          </p:cNvPr>
          <p:cNvSpPr txBox="1"/>
          <p:nvPr/>
        </p:nvSpPr>
        <p:spPr>
          <a:xfrm>
            <a:off x="596900" y="1562562"/>
            <a:ext cx="5613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much</a:t>
            </a:r>
            <a:r>
              <a:rPr lang="nl-NL" dirty="0"/>
              <a:t> </a:t>
            </a:r>
            <a:r>
              <a:rPr lang="nl-NL" dirty="0" err="1"/>
              <a:t>known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the </a:t>
            </a:r>
            <a:r>
              <a:rPr lang="nl-NL" dirty="0" err="1"/>
              <a:t>provenances</a:t>
            </a:r>
            <a:endParaRPr lang="nl-NL" dirty="0"/>
          </a:p>
          <a:p>
            <a:pPr marL="742950" lvl="1" indent="-285750">
              <a:buFontTx/>
              <a:buChar char="-"/>
            </a:pPr>
            <a:r>
              <a:rPr lang="nl-NL" dirty="0" err="1"/>
              <a:t>From</a:t>
            </a:r>
            <a:r>
              <a:rPr lang="nl-NL" dirty="0"/>
              <a:t> the 26 </a:t>
            </a:r>
            <a:r>
              <a:rPr lang="nl-NL" dirty="0" err="1"/>
              <a:t>objects</a:t>
            </a:r>
            <a:r>
              <a:rPr lang="nl-NL" dirty="0"/>
              <a:t> </a:t>
            </a:r>
            <a:r>
              <a:rPr lang="nl-NL" dirty="0" err="1"/>
              <a:t>only</a:t>
            </a:r>
            <a:r>
              <a:rPr lang="nl-NL" dirty="0"/>
              <a:t> 10 </a:t>
            </a:r>
            <a:r>
              <a:rPr lang="nl-NL" dirty="0" err="1"/>
              <a:t>provenances</a:t>
            </a:r>
            <a:r>
              <a:rPr lang="nl-NL" dirty="0"/>
              <a:t> </a:t>
            </a:r>
            <a:r>
              <a:rPr lang="nl-NL" dirty="0" err="1"/>
              <a:t>known</a:t>
            </a:r>
            <a:r>
              <a:rPr lang="nl-NL" dirty="0"/>
              <a:t> and </a:t>
            </a:r>
            <a:r>
              <a:rPr lang="nl-NL" dirty="0" err="1"/>
              <a:t>only</a:t>
            </a:r>
            <a:r>
              <a:rPr lang="nl-NL" dirty="0"/>
              <a:t> 3 </a:t>
            </a:r>
            <a:r>
              <a:rPr lang="nl-NL" dirty="0" err="1"/>
              <a:t>known</a:t>
            </a:r>
            <a:r>
              <a:rPr lang="nl-NL" dirty="0"/>
              <a:t> in </a:t>
            </a:r>
            <a:r>
              <a:rPr lang="nl-NL" dirty="0" err="1"/>
              <a:t>which</a:t>
            </a:r>
            <a:r>
              <a:rPr lang="nl-NL" dirty="0"/>
              <a:t> </a:t>
            </a:r>
            <a:r>
              <a:rPr lang="nl-NL" dirty="0" err="1"/>
              <a:t>tomb</a:t>
            </a:r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/>
              <a:t>Sites: </a:t>
            </a:r>
          </a:p>
          <a:p>
            <a:pPr marL="742950" lvl="1" indent="-285750">
              <a:buFontTx/>
              <a:buChar char="-"/>
            </a:pPr>
            <a:r>
              <a:rPr lang="nl-NL" dirty="0" err="1"/>
              <a:t>Saqqara</a:t>
            </a:r>
            <a:r>
              <a:rPr lang="nl-NL" dirty="0"/>
              <a:t> : 3</a:t>
            </a:r>
          </a:p>
          <a:p>
            <a:pPr marL="742950" lvl="1" indent="-285750">
              <a:buFontTx/>
              <a:buChar char="-"/>
            </a:pPr>
            <a:r>
              <a:rPr lang="nl-NL" dirty="0" err="1"/>
              <a:t>Abydos</a:t>
            </a:r>
            <a:r>
              <a:rPr lang="nl-NL" dirty="0"/>
              <a:t> : 4</a:t>
            </a:r>
          </a:p>
          <a:p>
            <a:pPr marL="1200150" lvl="2" indent="-285750">
              <a:buFontTx/>
              <a:buChar char="-"/>
            </a:pPr>
            <a:r>
              <a:rPr lang="nl-NL" dirty="0"/>
              <a:t>1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tomb</a:t>
            </a:r>
            <a:r>
              <a:rPr lang="nl-NL" dirty="0"/>
              <a:t> 949 </a:t>
            </a:r>
          </a:p>
          <a:p>
            <a:pPr marL="1200150" lvl="2" indent="-285750">
              <a:buFontTx/>
              <a:buChar char="-"/>
            </a:pPr>
            <a:r>
              <a:rPr lang="nl-NL" dirty="0"/>
              <a:t>1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tomb</a:t>
            </a:r>
            <a:r>
              <a:rPr lang="nl-NL" dirty="0"/>
              <a:t> W1 </a:t>
            </a:r>
          </a:p>
          <a:p>
            <a:pPr marL="742950" lvl="1" indent="-285750">
              <a:buFontTx/>
              <a:buChar char="-"/>
            </a:pPr>
            <a:r>
              <a:rPr lang="nl-NL" dirty="0" err="1"/>
              <a:t>Sedment</a:t>
            </a:r>
            <a:r>
              <a:rPr lang="nl-NL" dirty="0"/>
              <a:t> : 3 </a:t>
            </a:r>
            <a:r>
              <a:rPr lang="nl-NL" dirty="0" err="1"/>
              <a:t>fragments</a:t>
            </a:r>
            <a:endParaRPr lang="nl-NL" dirty="0"/>
          </a:p>
          <a:p>
            <a:pPr marL="1200150" lvl="2" indent="-285750">
              <a:buFontTx/>
              <a:buChar char="-"/>
            </a:pPr>
            <a:r>
              <a:rPr lang="nl-NL" dirty="0"/>
              <a:t>3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tomb</a:t>
            </a:r>
            <a:r>
              <a:rPr lang="nl-NL" dirty="0"/>
              <a:t> 263 </a:t>
            </a:r>
          </a:p>
          <a:p>
            <a:pPr marL="1657350" lvl="3" indent="-285750">
              <a:buFontTx/>
              <a:buChar char="-"/>
            </a:pPr>
            <a:r>
              <a:rPr lang="nl-NL" dirty="0"/>
              <a:t>= </a:t>
            </a:r>
            <a:r>
              <a:rPr lang="nl-NL" dirty="0" err="1"/>
              <a:t>tomb</a:t>
            </a:r>
            <a:r>
              <a:rPr lang="nl-NL" dirty="0"/>
              <a:t> of </a:t>
            </a:r>
            <a:r>
              <a:rPr lang="nl-NL" dirty="0" err="1"/>
              <a:t>Menkheper</a:t>
            </a:r>
            <a:endParaRPr lang="nl-NL" dirty="0"/>
          </a:p>
          <a:p>
            <a:pPr marL="2114550" lvl="4" indent="-285750">
              <a:buFontTx/>
              <a:buChar char="-"/>
            </a:pPr>
            <a:r>
              <a:rPr lang="nl-NL" dirty="0"/>
              <a:t>Was a </a:t>
            </a:r>
            <a:r>
              <a:rPr lang="nl-NL" dirty="0" err="1"/>
              <a:t>scribe</a:t>
            </a:r>
            <a:endParaRPr lang="nl-NL" dirty="0"/>
          </a:p>
          <a:p>
            <a:pPr marL="285750" indent="-285750">
              <a:buFontTx/>
              <a:buChar char="-"/>
            </a:pPr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A341E01-BCC0-6796-2A34-5967D8727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1250" y="4137626"/>
            <a:ext cx="5016188" cy="2595868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47A2E75B-BEC5-BC34-96E7-9451E0717F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49" t="2901" b="709"/>
          <a:stretch/>
        </p:blipFill>
        <p:spPr>
          <a:xfrm>
            <a:off x="6651250" y="88980"/>
            <a:ext cx="5018997" cy="3949700"/>
          </a:xfrm>
          <a:prstGeom prst="rect">
            <a:avLst/>
          </a:prstGeom>
        </p:spPr>
      </p:pic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816BE83D-785F-72BB-A729-93E3AB77C4FB}"/>
              </a:ext>
            </a:extLst>
          </p:cNvPr>
          <p:cNvCxnSpPr/>
          <p:nvPr/>
        </p:nvCxnSpPr>
        <p:spPr>
          <a:xfrm flipV="1">
            <a:off x="6651250" y="2293883"/>
            <a:ext cx="2886888" cy="18437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7EAF6774-5929-DF05-398E-706E2D91DE0A}"/>
              </a:ext>
            </a:extLst>
          </p:cNvPr>
          <p:cNvCxnSpPr>
            <a:cxnSpLocks/>
          </p:cNvCxnSpPr>
          <p:nvPr/>
        </p:nvCxnSpPr>
        <p:spPr>
          <a:xfrm flipH="1" flipV="1">
            <a:off x="10326414" y="2293883"/>
            <a:ext cx="1341024" cy="18437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hoek 16">
            <a:extLst>
              <a:ext uri="{FF2B5EF4-FFF2-40B4-BE49-F238E27FC236}">
                <a16:creationId xmlns:a16="http://schemas.microsoft.com/office/drawing/2014/main" id="{8D9E866F-E9F1-3EBA-58EE-240452331325}"/>
              </a:ext>
            </a:extLst>
          </p:cNvPr>
          <p:cNvSpPr/>
          <p:nvPr/>
        </p:nvSpPr>
        <p:spPr>
          <a:xfrm>
            <a:off x="6651250" y="4137626"/>
            <a:ext cx="5016188" cy="25958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3422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4560E2C7-3C5B-2765-3123-D9B0756511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628" r="2664" b="5607"/>
          <a:stretch/>
        </p:blipFill>
        <p:spPr>
          <a:xfrm>
            <a:off x="0" y="1134739"/>
            <a:ext cx="5740770" cy="3051672"/>
          </a:xfrm>
          <a:prstGeom prst="rect">
            <a:avLst/>
          </a:prstGeom>
        </p:spPr>
      </p:pic>
      <p:pic>
        <p:nvPicPr>
          <p:cNvPr id="4" name="Afbeelding 3" descr="Afbeelding met grond, buitenshuis, zwart-wit&#10;&#10;Automatisch gegenereerde beschrijving">
            <a:extLst>
              <a:ext uri="{FF2B5EF4-FFF2-40B4-BE49-F238E27FC236}">
                <a16:creationId xmlns:a16="http://schemas.microsoft.com/office/drawing/2014/main" id="{876D3DD2-FC3C-B3EA-A378-3B42C926E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465" y="1215872"/>
            <a:ext cx="6250535" cy="4426256"/>
          </a:xfrm>
          <a:prstGeom prst="rect">
            <a:avLst/>
          </a:prstGeom>
        </p:spPr>
      </p:pic>
      <p:sp>
        <p:nvSpPr>
          <p:cNvPr id="7" name="Vermenigvuldigingsteken 6">
            <a:extLst>
              <a:ext uri="{FF2B5EF4-FFF2-40B4-BE49-F238E27FC236}">
                <a16:creationId xmlns:a16="http://schemas.microsoft.com/office/drawing/2014/main" id="{80E07164-8F33-4903-2217-99C480DE196E}"/>
              </a:ext>
            </a:extLst>
          </p:cNvPr>
          <p:cNvSpPr/>
          <p:nvPr/>
        </p:nvSpPr>
        <p:spPr>
          <a:xfrm>
            <a:off x="2313876" y="3087174"/>
            <a:ext cx="362415" cy="384717"/>
          </a:xfrm>
          <a:prstGeom prst="mathMultiply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49E65687-B3CE-55CE-AA52-3655F62495DA}"/>
              </a:ext>
            </a:extLst>
          </p:cNvPr>
          <p:cNvSpPr/>
          <p:nvPr/>
        </p:nvSpPr>
        <p:spPr>
          <a:xfrm>
            <a:off x="5941465" y="1215872"/>
            <a:ext cx="6250535" cy="4426256"/>
          </a:xfrm>
          <a:prstGeom prst="rect">
            <a:avLst/>
          </a:prstGeom>
          <a:noFill/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E812DB9-FF87-5A12-CB88-D782B5BAC5C9}"/>
              </a:ext>
            </a:extLst>
          </p:cNvPr>
          <p:cNvSpPr txBox="1"/>
          <p:nvPr/>
        </p:nvSpPr>
        <p:spPr>
          <a:xfrm>
            <a:off x="270147" y="511195"/>
            <a:ext cx="11921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‘</a:t>
            </a:r>
            <a:r>
              <a:rPr lang="nl-NL" sz="2000" b="1" dirty="0" err="1"/>
              <a:t>Main</a:t>
            </a:r>
            <a:r>
              <a:rPr lang="nl-NL" sz="2000" b="1" dirty="0"/>
              <a:t> </a:t>
            </a:r>
            <a:r>
              <a:rPr lang="nl-NL" sz="2000" b="1" dirty="0" err="1"/>
              <a:t>deposit</a:t>
            </a:r>
            <a:r>
              <a:rPr lang="nl-NL" sz="2000" b="1" dirty="0"/>
              <a:t>’ as found </a:t>
            </a:r>
            <a:r>
              <a:rPr lang="nl-NL" sz="2000" b="1" dirty="0" err="1"/>
              <a:t>by</a:t>
            </a:r>
            <a:r>
              <a:rPr lang="nl-NL" sz="2000" b="1" dirty="0"/>
              <a:t> John </a:t>
            </a:r>
            <a:r>
              <a:rPr lang="nl-NL" sz="2000" b="1" dirty="0" err="1"/>
              <a:t>Garstang</a:t>
            </a:r>
            <a:r>
              <a:rPr lang="nl-NL" sz="2000" b="1" dirty="0"/>
              <a:t>, </a:t>
            </a:r>
            <a:r>
              <a:rPr lang="nl-NL" sz="2000" b="1" dirty="0" err="1"/>
              <a:t>marked</a:t>
            </a:r>
            <a:r>
              <a:rPr lang="nl-NL" sz="2000" b="1" dirty="0"/>
              <a:t> </a:t>
            </a:r>
            <a:r>
              <a:rPr lang="nl-NL" sz="2000" b="1" dirty="0" err="1"/>
              <a:t>with</a:t>
            </a:r>
            <a:r>
              <a:rPr lang="nl-NL" sz="2000" b="1" dirty="0"/>
              <a:t> </a:t>
            </a:r>
            <a:r>
              <a:rPr lang="nl-NL" sz="2000" b="1" dirty="0" err="1"/>
              <a:t>an</a:t>
            </a:r>
            <a:r>
              <a:rPr lang="nl-NL" sz="2000" b="1" dirty="0"/>
              <a:t> ‘X’ on the </a:t>
            </a:r>
            <a:r>
              <a:rPr lang="nl-NL" sz="2000" b="1" dirty="0" err="1"/>
              <a:t>tomb</a:t>
            </a:r>
            <a:r>
              <a:rPr lang="nl-NL" sz="2000" b="1" dirty="0"/>
              <a:t> plan of </a:t>
            </a:r>
            <a:r>
              <a:rPr lang="nl-NL" sz="2000" b="1" dirty="0" err="1"/>
              <a:t>Tomb</a:t>
            </a:r>
            <a:r>
              <a:rPr lang="nl-NL" sz="2000" b="1" dirty="0"/>
              <a:t> 949 in </a:t>
            </a:r>
            <a:r>
              <a:rPr lang="nl-NL" sz="2000" b="1" dirty="0" err="1"/>
              <a:t>Abydos</a:t>
            </a:r>
            <a:endParaRPr lang="nl-NL" b="1" dirty="0"/>
          </a:p>
        </p:txBody>
      </p:sp>
      <p:pic>
        <p:nvPicPr>
          <p:cNvPr id="14" name="Afbeelding 13" descr="Afbeelding met Artefact, aardewerk, vaas, keramiek&#10;&#10;Automatisch gegenereerde beschrijving">
            <a:extLst>
              <a:ext uri="{FF2B5EF4-FFF2-40B4-BE49-F238E27FC236}">
                <a16:creationId xmlns:a16="http://schemas.microsoft.com/office/drawing/2014/main" id="{851B2B7C-A771-7FC6-2D1F-5A86C23812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66" t="10721" r="25763" b="5381"/>
          <a:stretch/>
        </p:blipFill>
        <p:spPr>
          <a:xfrm>
            <a:off x="2495083" y="4279173"/>
            <a:ext cx="1410347" cy="2557220"/>
          </a:xfrm>
          <a:prstGeom prst="rect">
            <a:avLst/>
          </a:prstGeom>
        </p:spPr>
      </p:pic>
      <p:sp>
        <p:nvSpPr>
          <p:cNvPr id="15" name="Ovaal 14">
            <a:extLst>
              <a:ext uri="{FF2B5EF4-FFF2-40B4-BE49-F238E27FC236}">
                <a16:creationId xmlns:a16="http://schemas.microsoft.com/office/drawing/2014/main" id="{4B8F8831-B024-D45A-0667-0343B8A8B94C}"/>
              </a:ext>
            </a:extLst>
          </p:cNvPr>
          <p:cNvSpPr/>
          <p:nvPr/>
        </p:nvSpPr>
        <p:spPr>
          <a:xfrm>
            <a:off x="9360976" y="1937288"/>
            <a:ext cx="836909" cy="790414"/>
          </a:xfrm>
          <a:prstGeom prst="ellipse">
            <a:avLst/>
          </a:prstGeom>
          <a:noFill/>
          <a:ln w="3810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08BE4B32-8266-F352-83BA-DD3BFDE91138}"/>
              </a:ext>
            </a:extLst>
          </p:cNvPr>
          <p:cNvCxnSpPr/>
          <p:nvPr/>
        </p:nvCxnSpPr>
        <p:spPr>
          <a:xfrm flipV="1">
            <a:off x="2495083" y="1215872"/>
            <a:ext cx="3446382" cy="2063660"/>
          </a:xfrm>
          <a:prstGeom prst="line">
            <a:avLst/>
          </a:prstGeom>
          <a:ln w="571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527A3556-C7B3-E7D0-4C37-777BD4AE7E0B}"/>
              </a:ext>
            </a:extLst>
          </p:cNvPr>
          <p:cNvCxnSpPr>
            <a:cxnSpLocks/>
          </p:cNvCxnSpPr>
          <p:nvPr/>
        </p:nvCxnSpPr>
        <p:spPr>
          <a:xfrm>
            <a:off x="2495083" y="3279532"/>
            <a:ext cx="3426894" cy="2362596"/>
          </a:xfrm>
          <a:prstGeom prst="line">
            <a:avLst/>
          </a:prstGeom>
          <a:ln w="571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1148BFDD-D269-F7A3-5076-7269D0371964}"/>
              </a:ext>
            </a:extLst>
          </p:cNvPr>
          <p:cNvCxnSpPr>
            <a:cxnSpLocks/>
            <a:stCxn id="15" idx="3"/>
          </p:cNvCxnSpPr>
          <p:nvPr/>
        </p:nvCxnSpPr>
        <p:spPr>
          <a:xfrm flipH="1">
            <a:off x="3905430" y="2611949"/>
            <a:ext cx="5578108" cy="2893372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vak 23">
            <a:extLst>
              <a:ext uri="{FF2B5EF4-FFF2-40B4-BE49-F238E27FC236}">
                <a16:creationId xmlns:a16="http://schemas.microsoft.com/office/drawing/2014/main" id="{A4E8A3B3-52C1-B0EC-5D2E-7AD8766117AD}"/>
              </a:ext>
            </a:extLst>
          </p:cNvPr>
          <p:cNvSpPr txBox="1"/>
          <p:nvPr/>
        </p:nvSpPr>
        <p:spPr>
          <a:xfrm>
            <a:off x="3972015" y="6514565"/>
            <a:ext cx="5444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EA</a:t>
            </a:r>
            <a:r>
              <a:rPr lang="nl-BE" sz="1400" dirty="0"/>
              <a:t>54694 </a:t>
            </a:r>
            <a:r>
              <a:rPr lang="en-US" sz="1400" dirty="0"/>
              <a:t>©The Trustees of the British Museum</a:t>
            </a:r>
          </a:p>
          <a:p>
            <a:r>
              <a:rPr lang="nl-BE" dirty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18239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80A683-BE47-387A-AFF8-86941AF36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999" y="9160"/>
            <a:ext cx="9601200" cy="1309687"/>
          </a:xfrm>
        </p:spPr>
        <p:txBody>
          <a:bodyPr/>
          <a:lstStyle/>
          <a:p>
            <a:r>
              <a:rPr lang="nl-NL" dirty="0" err="1"/>
              <a:t>Function</a:t>
            </a:r>
            <a:r>
              <a:rPr lang="nl-NL" dirty="0"/>
              <a:t> of the </a:t>
            </a:r>
            <a:r>
              <a:rPr lang="nl-NL" dirty="0" err="1"/>
              <a:t>vessels</a:t>
            </a: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DB4F05D-E8D8-7BA4-613A-BBE026C8D7B2}"/>
              </a:ext>
            </a:extLst>
          </p:cNvPr>
          <p:cNvSpPr txBox="1"/>
          <p:nvPr/>
        </p:nvSpPr>
        <p:spPr>
          <a:xfrm>
            <a:off x="758370" y="1964632"/>
            <a:ext cx="11099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Pro: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Content on </a:t>
            </a:r>
            <a:r>
              <a:rPr lang="nl-NL" dirty="0" err="1"/>
              <a:t>average</a:t>
            </a:r>
            <a:r>
              <a:rPr lang="nl-NL" dirty="0"/>
              <a:t> </a:t>
            </a:r>
            <a:r>
              <a:rPr lang="nl-NL" dirty="0" err="1"/>
              <a:t>between</a:t>
            </a:r>
            <a:r>
              <a:rPr lang="nl-NL" dirty="0"/>
              <a:t> 102 and 104 cc	=   </a:t>
            </a:r>
            <a:r>
              <a:rPr lang="nl-NL" dirty="0" err="1"/>
              <a:t>production</a:t>
            </a:r>
            <a:r>
              <a:rPr lang="nl-NL" dirty="0"/>
              <a:t> of </a:t>
            </a:r>
            <a:r>
              <a:rPr lang="nl-NL" dirty="0" err="1"/>
              <a:t>milk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1 </a:t>
            </a:r>
            <a:r>
              <a:rPr lang="nl-NL" dirty="0" err="1"/>
              <a:t>breast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Contra: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 err="1"/>
              <a:t>Not</a:t>
            </a:r>
            <a:r>
              <a:rPr lang="nl-NL" dirty="0"/>
              <a:t> a lot found of the </a:t>
            </a:r>
            <a:r>
              <a:rPr lang="nl-NL" dirty="0" err="1"/>
              <a:t>vessels</a:t>
            </a:r>
            <a:r>
              <a:rPr lang="nl-NL" dirty="0"/>
              <a:t>, it </a:t>
            </a:r>
            <a:r>
              <a:rPr lang="nl-NL" dirty="0" err="1"/>
              <a:t>would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expected</a:t>
            </a:r>
            <a:r>
              <a:rPr lang="nl-NL" dirty="0"/>
              <a:t> to </a:t>
            </a:r>
            <a:r>
              <a:rPr lang="nl-NL" dirty="0" err="1"/>
              <a:t>find</a:t>
            </a:r>
            <a:r>
              <a:rPr lang="nl-NL" dirty="0"/>
              <a:t> more </a:t>
            </a:r>
            <a:r>
              <a:rPr lang="nl-NL" dirty="0" err="1"/>
              <a:t>examples</a:t>
            </a:r>
            <a:r>
              <a:rPr lang="nl-NL" dirty="0"/>
              <a:t> </a:t>
            </a:r>
            <a:r>
              <a:rPr lang="nl-NL" dirty="0" err="1"/>
              <a:t>then</a:t>
            </a:r>
            <a:r>
              <a:rPr lang="nl-NL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The </a:t>
            </a:r>
            <a:r>
              <a:rPr lang="nl-NL" dirty="0" err="1"/>
              <a:t>milk</a:t>
            </a:r>
            <a:r>
              <a:rPr lang="nl-NL" dirty="0"/>
              <a:t> </a:t>
            </a:r>
            <a:r>
              <a:rPr lang="nl-NL" dirty="0" err="1"/>
              <a:t>would</a:t>
            </a:r>
            <a:r>
              <a:rPr lang="nl-NL" dirty="0"/>
              <a:t> </a:t>
            </a:r>
            <a:r>
              <a:rPr lang="nl-NL" dirty="0" err="1"/>
              <a:t>spoil</a:t>
            </a:r>
            <a:r>
              <a:rPr lang="nl-NL" dirty="0"/>
              <a:t> </a:t>
            </a:r>
            <a:r>
              <a:rPr lang="nl-NL" dirty="0" err="1"/>
              <a:t>quickly</a:t>
            </a:r>
            <a:r>
              <a:rPr lang="nl-NL" dirty="0"/>
              <a:t> </a:t>
            </a:r>
            <a:r>
              <a:rPr lang="nl-NL" dirty="0" err="1"/>
              <a:t>when</a:t>
            </a:r>
            <a:r>
              <a:rPr lang="nl-NL" dirty="0"/>
              <a:t> </a:t>
            </a:r>
            <a:r>
              <a:rPr lang="nl-NL" dirty="0" err="1"/>
              <a:t>stored</a:t>
            </a:r>
            <a:r>
              <a:rPr lang="nl-NL" dirty="0"/>
              <a:t> without putting the container in a cool </a:t>
            </a:r>
            <a:r>
              <a:rPr lang="nl-NL" dirty="0" err="1"/>
              <a:t>place</a:t>
            </a:r>
            <a:r>
              <a:rPr lang="nl-NL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The </a:t>
            </a:r>
            <a:r>
              <a:rPr lang="nl-NL" dirty="0" err="1"/>
              <a:t>spout</a:t>
            </a:r>
            <a:r>
              <a:rPr lang="nl-NL" dirty="0"/>
              <a:t> is </a:t>
            </a:r>
            <a:r>
              <a:rPr lang="nl-NL" dirty="0" err="1"/>
              <a:t>not</a:t>
            </a:r>
            <a:r>
              <a:rPr lang="nl-NL" dirty="0"/>
              <a:t> easy to drink </a:t>
            </a:r>
            <a:r>
              <a:rPr lang="nl-NL" dirty="0" err="1"/>
              <a:t>from</a:t>
            </a:r>
            <a:r>
              <a:rPr lang="nl-NL" dirty="0"/>
              <a:t> for a baby 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27AB5C42-129E-C32B-82EB-C5911E7030AE}"/>
              </a:ext>
            </a:extLst>
          </p:cNvPr>
          <p:cNvSpPr/>
          <p:nvPr/>
        </p:nvSpPr>
        <p:spPr>
          <a:xfrm>
            <a:off x="569684" y="1328013"/>
            <a:ext cx="3672114" cy="45992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C5A0884-FCA6-8388-E3FB-284D9F9CD9E8}"/>
              </a:ext>
            </a:extLst>
          </p:cNvPr>
          <p:cNvSpPr txBox="1"/>
          <p:nvPr/>
        </p:nvSpPr>
        <p:spPr>
          <a:xfrm>
            <a:off x="569684" y="1318847"/>
            <a:ext cx="3672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chemeClr val="bg1"/>
                </a:solidFill>
                <a:latin typeface="+mj-lt"/>
              </a:rPr>
              <a:t>1. Container for </a:t>
            </a:r>
            <a:r>
              <a:rPr lang="nl-NL" sz="2400" b="1" dirty="0" err="1">
                <a:solidFill>
                  <a:schemeClr val="bg1"/>
                </a:solidFill>
                <a:latin typeface="+mj-lt"/>
              </a:rPr>
              <a:t>milk</a:t>
            </a:r>
            <a:r>
              <a:rPr lang="nl-NL" sz="2400" b="1" dirty="0">
                <a:solidFill>
                  <a:schemeClr val="bg1"/>
                </a:solidFill>
                <a:latin typeface="+mj-lt"/>
              </a:rPr>
              <a:t>?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8BD14E80-AA23-7466-5FDF-A680257787BC}"/>
              </a:ext>
            </a:extLst>
          </p:cNvPr>
          <p:cNvSpPr/>
          <p:nvPr/>
        </p:nvSpPr>
        <p:spPr>
          <a:xfrm>
            <a:off x="507999" y="4227992"/>
            <a:ext cx="3672114" cy="45992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3BF62FA-333D-8BDD-40F6-2627578DD7AC}"/>
              </a:ext>
            </a:extLst>
          </p:cNvPr>
          <p:cNvSpPr txBox="1"/>
          <p:nvPr/>
        </p:nvSpPr>
        <p:spPr>
          <a:xfrm>
            <a:off x="507999" y="4241607"/>
            <a:ext cx="3672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chemeClr val="bg1"/>
                </a:solidFill>
                <a:latin typeface="+mj-lt"/>
              </a:rPr>
              <a:t>2. Part of a “</a:t>
            </a:r>
            <a:r>
              <a:rPr lang="nl-NL" sz="2400" b="1" dirty="0" err="1">
                <a:solidFill>
                  <a:schemeClr val="bg1"/>
                </a:solidFill>
                <a:latin typeface="+mj-lt"/>
              </a:rPr>
              <a:t>pharmacy</a:t>
            </a:r>
            <a:r>
              <a:rPr lang="nl-NL" sz="2400" b="1" dirty="0">
                <a:solidFill>
                  <a:schemeClr val="bg1"/>
                </a:solidFill>
                <a:latin typeface="+mj-lt"/>
              </a:rPr>
              <a:t>”?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008427F5-03DD-F3BA-814C-0226ECD18E5B}"/>
              </a:ext>
            </a:extLst>
          </p:cNvPr>
          <p:cNvSpPr txBox="1"/>
          <p:nvPr/>
        </p:nvSpPr>
        <p:spPr>
          <a:xfrm>
            <a:off x="758369" y="4887446"/>
            <a:ext cx="105809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Pro: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The use of </a:t>
            </a:r>
            <a:r>
              <a:rPr lang="nl-NL" dirty="0" err="1"/>
              <a:t>milk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a </a:t>
            </a:r>
            <a:r>
              <a:rPr lang="nl-NL" dirty="0" err="1"/>
              <a:t>woman</a:t>
            </a:r>
            <a:r>
              <a:rPr lang="nl-NL" dirty="0"/>
              <a:t> who gave </a:t>
            </a:r>
            <a:r>
              <a:rPr lang="nl-NL" dirty="0" err="1"/>
              <a:t>birth</a:t>
            </a:r>
            <a:r>
              <a:rPr lang="nl-NL" dirty="0"/>
              <a:t> to a son is a common </a:t>
            </a:r>
            <a:r>
              <a:rPr lang="nl-NL" dirty="0" err="1"/>
              <a:t>mentioned</a:t>
            </a:r>
            <a:r>
              <a:rPr lang="nl-NL" dirty="0"/>
              <a:t> </a:t>
            </a:r>
            <a:r>
              <a:rPr lang="nl-NL" dirty="0" err="1"/>
              <a:t>medicine</a:t>
            </a:r>
            <a:r>
              <a:rPr lang="nl-NL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The </a:t>
            </a:r>
            <a:r>
              <a:rPr lang="nl-NL" dirty="0" err="1"/>
              <a:t>shape</a:t>
            </a:r>
            <a:r>
              <a:rPr lang="nl-NL" dirty="0"/>
              <a:t> of the </a:t>
            </a:r>
            <a:r>
              <a:rPr lang="nl-NL" dirty="0" err="1"/>
              <a:t>vessel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give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extra </a:t>
            </a:r>
            <a:r>
              <a:rPr lang="nl-NL" dirty="0" err="1"/>
              <a:t>magical</a:t>
            </a:r>
            <a:r>
              <a:rPr lang="nl-NL" dirty="0"/>
              <a:t> and </a:t>
            </a:r>
            <a:r>
              <a:rPr lang="nl-NL" dirty="0" err="1"/>
              <a:t>healing</a:t>
            </a:r>
            <a:r>
              <a:rPr lang="nl-NL" dirty="0"/>
              <a:t> </a:t>
            </a:r>
            <a:r>
              <a:rPr lang="nl-NL" dirty="0" err="1"/>
              <a:t>meaning</a:t>
            </a:r>
            <a:r>
              <a:rPr lang="nl-NL" dirty="0"/>
              <a:t> to the content of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Contra: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 err="1"/>
              <a:t>Vessels</a:t>
            </a:r>
            <a:r>
              <a:rPr lang="nl-NL" dirty="0"/>
              <a:t> </a:t>
            </a:r>
            <a:r>
              <a:rPr lang="nl-NL" dirty="0" err="1"/>
              <a:t>were</a:t>
            </a:r>
            <a:r>
              <a:rPr lang="nl-NL" dirty="0"/>
              <a:t> found in </a:t>
            </a:r>
            <a:r>
              <a:rPr lang="nl-NL" dirty="0" err="1"/>
              <a:t>funerary</a:t>
            </a:r>
            <a:r>
              <a:rPr lang="nl-NL" dirty="0"/>
              <a:t> </a:t>
            </a:r>
            <a:r>
              <a:rPr lang="nl-NL" dirty="0" err="1"/>
              <a:t>contexts</a:t>
            </a:r>
            <a:r>
              <a:rPr lang="nl-NL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 err="1"/>
              <a:t>Tombs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people</a:t>
            </a:r>
            <a:r>
              <a:rPr lang="nl-NL" dirty="0"/>
              <a:t> who </a:t>
            </a:r>
            <a:r>
              <a:rPr lang="nl-NL" dirty="0" err="1"/>
              <a:t>were</a:t>
            </a:r>
            <a:r>
              <a:rPr lang="nl-NL" dirty="0"/>
              <a:t> </a:t>
            </a:r>
            <a:r>
              <a:rPr lang="nl-NL" dirty="0" err="1"/>
              <a:t>not</a:t>
            </a:r>
            <a:r>
              <a:rPr lang="nl-NL" dirty="0"/>
              <a:t> a doctor or had </a:t>
            </a:r>
            <a:r>
              <a:rPr lang="nl-NL" dirty="0" err="1"/>
              <a:t>something</a:t>
            </a:r>
            <a:r>
              <a:rPr lang="nl-NL" dirty="0"/>
              <a:t> to do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medicine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68129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07B8A-D528-CCA1-883E-2B8C5B04E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A9FAA6-F2B0-69CD-797B-CE4C3D7F4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657" y="233363"/>
            <a:ext cx="9601200" cy="1309687"/>
          </a:xfrm>
        </p:spPr>
        <p:txBody>
          <a:bodyPr/>
          <a:lstStyle/>
          <a:p>
            <a:r>
              <a:rPr lang="nl-NL" dirty="0"/>
              <a:t>Who are the </a:t>
            </a:r>
            <a:r>
              <a:rPr lang="nl-NL" dirty="0" err="1"/>
              <a:t>women</a:t>
            </a:r>
            <a:r>
              <a:rPr lang="nl-NL" dirty="0"/>
              <a:t>?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92EBD3B-14D0-4CC3-093F-D3DDCAB7E751}"/>
              </a:ext>
            </a:extLst>
          </p:cNvPr>
          <p:cNvSpPr txBox="1"/>
          <p:nvPr/>
        </p:nvSpPr>
        <p:spPr>
          <a:xfrm>
            <a:off x="740229" y="1436914"/>
            <a:ext cx="107224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3 </a:t>
            </a:r>
            <a:r>
              <a:rPr lang="nl-NL" dirty="0" err="1"/>
              <a:t>categories</a:t>
            </a:r>
            <a:r>
              <a:rPr lang="nl-NL" dirty="0"/>
              <a:t>: 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Wet nurses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 err="1"/>
              <a:t>Women</a:t>
            </a:r>
            <a:r>
              <a:rPr lang="nl-NL" dirty="0"/>
              <a:t> </a:t>
            </a:r>
            <a:r>
              <a:rPr lang="nl-NL" dirty="0" err="1"/>
              <a:t>depicted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a </a:t>
            </a:r>
            <a:r>
              <a:rPr lang="nl-NL" dirty="0" err="1"/>
              <a:t>child</a:t>
            </a:r>
            <a:endParaRPr lang="nl-NL" dirty="0"/>
          </a:p>
          <a:p>
            <a:pPr marL="342900" indent="-342900">
              <a:buAutoNum type="arabicPeriod" startAt="2"/>
            </a:pPr>
            <a:r>
              <a:rPr lang="nl-NL" dirty="0" err="1"/>
              <a:t>Maid</a:t>
            </a:r>
            <a:endParaRPr lang="nl-NL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dirty="0" err="1"/>
              <a:t>Women</a:t>
            </a:r>
            <a:r>
              <a:rPr lang="nl-NL" dirty="0"/>
              <a:t> without any </a:t>
            </a:r>
            <a:r>
              <a:rPr lang="nl-NL" dirty="0" err="1"/>
              <a:t>objects</a:t>
            </a:r>
            <a:r>
              <a:rPr lang="nl-NL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To serve/ help the person in the </a:t>
            </a:r>
            <a:r>
              <a:rPr lang="nl-NL" dirty="0" err="1"/>
              <a:t>afterlife</a:t>
            </a:r>
            <a:endParaRPr lang="nl-NL" dirty="0"/>
          </a:p>
          <a:p>
            <a:pPr marL="342900" indent="-342900">
              <a:buAutoNum type="arabicPeriod" startAt="3"/>
            </a:pPr>
            <a:r>
              <a:rPr lang="nl-NL" dirty="0" err="1"/>
              <a:t>Musician</a:t>
            </a:r>
            <a:endParaRPr lang="nl-NL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 err="1"/>
              <a:t>Women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the </a:t>
            </a:r>
            <a:r>
              <a:rPr lang="nl-NL" dirty="0" err="1"/>
              <a:t>suspected</a:t>
            </a:r>
            <a:r>
              <a:rPr lang="nl-NL" dirty="0"/>
              <a:t> instrument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 err="1"/>
              <a:t>Function</a:t>
            </a:r>
            <a:r>
              <a:rPr lang="nl-NL" dirty="0"/>
              <a:t> </a:t>
            </a:r>
            <a:r>
              <a:rPr lang="nl-NL" dirty="0" err="1"/>
              <a:t>unclear</a:t>
            </a:r>
            <a:r>
              <a:rPr lang="nl-NL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What </a:t>
            </a:r>
            <a:r>
              <a:rPr lang="nl-NL" dirty="0" err="1"/>
              <a:t>if</a:t>
            </a:r>
            <a:r>
              <a:rPr lang="nl-NL" dirty="0"/>
              <a:t> the object is a type of </a:t>
            </a:r>
            <a:r>
              <a:rPr lang="nl-NL" dirty="0" err="1"/>
              <a:t>cloth</a:t>
            </a:r>
            <a:r>
              <a:rPr lang="nl-NL" dirty="0"/>
              <a:t> </a:t>
            </a:r>
            <a:r>
              <a:rPr lang="nl-NL" dirty="0" err="1"/>
              <a:t>used</a:t>
            </a:r>
            <a:r>
              <a:rPr lang="nl-NL" dirty="0"/>
              <a:t> </a:t>
            </a:r>
            <a:r>
              <a:rPr lang="nl-NL" dirty="0" err="1"/>
              <a:t>while</a:t>
            </a:r>
            <a:r>
              <a:rPr lang="nl-NL" dirty="0"/>
              <a:t> </a:t>
            </a:r>
            <a:r>
              <a:rPr lang="nl-NL" dirty="0" err="1"/>
              <a:t>breastfeeding</a:t>
            </a:r>
            <a:r>
              <a:rPr lang="nl-NL" dirty="0"/>
              <a:t>?  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34D9F1F5-97EA-54F9-4588-9E899F2ECD5A}"/>
              </a:ext>
            </a:extLst>
          </p:cNvPr>
          <p:cNvSpPr txBox="1"/>
          <p:nvPr/>
        </p:nvSpPr>
        <p:spPr>
          <a:xfrm>
            <a:off x="740229" y="4593771"/>
            <a:ext cx="107986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BUT: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Categories</a:t>
            </a:r>
            <a:r>
              <a:rPr lang="nl-NL" dirty="0"/>
              <a:t> </a:t>
            </a:r>
            <a:r>
              <a:rPr lang="nl-NL" dirty="0" err="1"/>
              <a:t>based</a:t>
            </a:r>
            <a:r>
              <a:rPr lang="nl-NL" dirty="0"/>
              <a:t> on </a:t>
            </a:r>
            <a:r>
              <a:rPr lang="nl-NL" dirty="0" err="1"/>
              <a:t>only</a:t>
            </a:r>
            <a:r>
              <a:rPr lang="nl-NL" dirty="0"/>
              <a:t> a </a:t>
            </a:r>
            <a:r>
              <a:rPr lang="nl-NL" dirty="0" err="1"/>
              <a:t>couple</a:t>
            </a:r>
            <a:r>
              <a:rPr lang="nl-NL" dirty="0"/>
              <a:t> </a:t>
            </a:r>
            <a:r>
              <a:rPr lang="nl-NL" dirty="0" err="1"/>
              <a:t>known</a:t>
            </a:r>
            <a:r>
              <a:rPr lang="nl-NL" dirty="0"/>
              <a:t> </a:t>
            </a:r>
            <a:r>
              <a:rPr lang="nl-NL" dirty="0" err="1"/>
              <a:t>objects</a:t>
            </a:r>
            <a:r>
              <a:rPr lang="nl-NL" dirty="0"/>
              <a:t> of the type of </a:t>
            </a:r>
            <a:r>
              <a:rPr lang="nl-NL" dirty="0" err="1"/>
              <a:t>kneeling</a:t>
            </a:r>
            <a:r>
              <a:rPr lang="nl-NL" dirty="0"/>
              <a:t> </a:t>
            </a:r>
            <a:r>
              <a:rPr lang="nl-NL" dirty="0" err="1"/>
              <a:t>women</a:t>
            </a:r>
            <a:r>
              <a:rPr lang="nl-NL" dirty="0"/>
              <a:t> </a:t>
            </a:r>
            <a:r>
              <a:rPr lang="nl-NL" dirty="0" err="1"/>
              <a:t>vessels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Also </a:t>
            </a:r>
            <a:r>
              <a:rPr lang="nl-NL" dirty="0" err="1"/>
              <a:t>vessels</a:t>
            </a:r>
            <a:r>
              <a:rPr lang="nl-NL" dirty="0"/>
              <a:t> where a </a:t>
            </a:r>
            <a:r>
              <a:rPr lang="nl-NL" dirty="0" err="1"/>
              <a:t>child</a:t>
            </a:r>
            <a:r>
              <a:rPr lang="nl-NL" dirty="0"/>
              <a:t> is </a:t>
            </a:r>
            <a:r>
              <a:rPr lang="nl-NL" dirty="0" err="1"/>
              <a:t>depicted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the </a:t>
            </a:r>
            <a:r>
              <a:rPr lang="nl-NL" dirty="0" err="1"/>
              <a:t>woman</a:t>
            </a:r>
            <a:r>
              <a:rPr lang="nl-NL" dirty="0"/>
              <a:t> are found in </a:t>
            </a:r>
            <a:r>
              <a:rPr lang="nl-NL" dirty="0" err="1"/>
              <a:t>tombs</a:t>
            </a:r>
            <a:endParaRPr lang="nl-NL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 err="1"/>
              <a:t>Such</a:t>
            </a:r>
            <a:r>
              <a:rPr lang="nl-NL" dirty="0"/>
              <a:t> as EA54694 (</a:t>
            </a:r>
            <a:r>
              <a:rPr lang="nl-NL" dirty="0" err="1"/>
              <a:t>Tomb</a:t>
            </a:r>
            <a:r>
              <a:rPr lang="nl-NL" dirty="0"/>
              <a:t> 949)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The </a:t>
            </a:r>
            <a:r>
              <a:rPr lang="nl-NL" dirty="0" err="1"/>
              <a:t>theory</a:t>
            </a:r>
            <a:r>
              <a:rPr lang="nl-NL" dirty="0"/>
              <a:t> of a </a:t>
            </a:r>
            <a:r>
              <a:rPr lang="nl-NL" dirty="0" err="1"/>
              <a:t>maid</a:t>
            </a:r>
            <a:r>
              <a:rPr lang="nl-NL" dirty="0"/>
              <a:t> </a:t>
            </a:r>
            <a:r>
              <a:rPr lang="nl-NL" dirty="0" err="1"/>
              <a:t>serving</a:t>
            </a:r>
            <a:r>
              <a:rPr lang="nl-NL" dirty="0"/>
              <a:t> in the </a:t>
            </a:r>
            <a:r>
              <a:rPr lang="nl-NL" dirty="0" err="1"/>
              <a:t>afterlife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rejected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Only</a:t>
            </a:r>
            <a:r>
              <a:rPr lang="nl-NL" dirty="0"/>
              <a:t> 10 </a:t>
            </a:r>
            <a:r>
              <a:rPr lang="nl-NL" dirty="0" err="1"/>
              <a:t>provenances</a:t>
            </a:r>
            <a:r>
              <a:rPr lang="nl-NL" dirty="0"/>
              <a:t> </a:t>
            </a:r>
            <a:r>
              <a:rPr lang="nl-NL" dirty="0" err="1"/>
              <a:t>known</a:t>
            </a:r>
            <a:r>
              <a:rPr lang="nl-NL" dirty="0"/>
              <a:t>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= too </a:t>
            </a:r>
            <a:r>
              <a:rPr lang="nl-NL" dirty="0" err="1"/>
              <a:t>little</a:t>
            </a:r>
            <a:r>
              <a:rPr lang="nl-NL" dirty="0"/>
              <a:t> to make </a:t>
            </a:r>
            <a:r>
              <a:rPr lang="nl-NL" dirty="0" err="1"/>
              <a:t>conclusions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1179468"/>
      </p:ext>
    </p:extLst>
  </p:cSld>
  <p:clrMapOvr>
    <a:masterClrMapping/>
  </p:clrMapOvr>
</p:sld>
</file>

<file path=ppt/theme/theme1.xml><?xml version="1.0" encoding="utf-8"?>
<a:theme xmlns:a="http://schemas.openxmlformats.org/drawingml/2006/main" name="PoiseVTI">
  <a:themeElements>
    <a:clrScheme name="AnalogousFromLightSeedRightStep">
      <a:dk1>
        <a:srgbClr val="000000"/>
      </a:dk1>
      <a:lt1>
        <a:srgbClr val="FFFFFF"/>
      </a:lt1>
      <a:dk2>
        <a:srgbClr val="1E362C"/>
      </a:dk2>
      <a:lt2>
        <a:srgbClr val="E2E3E8"/>
      </a:lt2>
      <a:accent1>
        <a:srgbClr val="AAA081"/>
      </a:accent1>
      <a:accent2>
        <a:srgbClr val="9CA671"/>
      </a:accent2>
      <a:accent3>
        <a:srgbClr val="90A87F"/>
      </a:accent3>
      <a:accent4>
        <a:srgbClr val="76AD77"/>
      </a:accent4>
      <a:accent5>
        <a:srgbClr val="81AB93"/>
      </a:accent5>
      <a:accent6>
        <a:srgbClr val="74AAA2"/>
      </a:accent6>
      <a:hlink>
        <a:srgbClr val="6979AE"/>
      </a:hlink>
      <a:folHlink>
        <a:srgbClr val="7F7F7F"/>
      </a:folHlink>
    </a:clrScheme>
    <a:fontScheme name="Goudy Univers">
      <a:majorFont>
        <a:latin typeface="Goudy Old Style"/>
        <a:ea typeface=""/>
        <a:cs typeface=""/>
      </a:majorFont>
      <a:minorFont>
        <a:latin typeface="Univer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iseVTI" id="{9843863B-6720-4231-BFE7-E604B355382A}" vid="{6C5B2780-C73E-445D-98DA-9D2BCD7897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10684</TotalTime>
  <Words>1027</Words>
  <Application>Microsoft Office PowerPoint</Application>
  <PresentationFormat>Breedbeeld</PresentationFormat>
  <Paragraphs>239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9" baseType="lpstr">
      <vt:lpstr>Arial</vt:lpstr>
      <vt:lpstr>Bembo</vt:lpstr>
      <vt:lpstr>Calibri</vt:lpstr>
      <vt:lpstr>Courier New</vt:lpstr>
      <vt:lpstr>Goudy Old Style</vt:lpstr>
      <vt:lpstr>Trlit_CG Times</vt:lpstr>
      <vt:lpstr>Tunga</vt:lpstr>
      <vt:lpstr>Univers Light</vt:lpstr>
      <vt:lpstr>PoiseVTI</vt:lpstr>
      <vt:lpstr>What is the function of the Kneeling women vessels from the 18th dynasty?</vt:lpstr>
      <vt:lpstr>Breastmilk as a medicine</vt:lpstr>
      <vt:lpstr>Different kinds of the kneeling woman vessels:</vt:lpstr>
      <vt:lpstr>PowerPoint-presentatie</vt:lpstr>
      <vt:lpstr>PowerPoint-presentatie</vt:lpstr>
      <vt:lpstr>Provenance:</vt:lpstr>
      <vt:lpstr>PowerPoint-presentatie</vt:lpstr>
      <vt:lpstr>Function of the vessels</vt:lpstr>
      <vt:lpstr>Who are the women?</vt:lpstr>
      <vt:lpstr>Conclusions: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Kirsten Uyttersprot</dc:creator>
  <cp:lastModifiedBy>Kirsten Uyttersprot</cp:lastModifiedBy>
  <cp:revision>8</cp:revision>
  <dcterms:created xsi:type="dcterms:W3CDTF">2024-10-16T14:41:29Z</dcterms:created>
  <dcterms:modified xsi:type="dcterms:W3CDTF">2024-10-27T10:50:15Z</dcterms:modified>
</cp:coreProperties>
</file>